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7" r:id="rId3"/>
    <p:sldId id="257" r:id="rId4"/>
    <p:sldId id="302" r:id="rId5"/>
    <p:sldId id="303" r:id="rId6"/>
    <p:sldId id="304" r:id="rId7"/>
    <p:sldId id="259" r:id="rId8"/>
    <p:sldId id="260" r:id="rId9"/>
    <p:sldId id="261" r:id="rId10"/>
    <p:sldId id="298" r:id="rId11"/>
    <p:sldId id="299" r:id="rId12"/>
    <p:sldId id="300" r:id="rId13"/>
    <p:sldId id="265" r:id="rId14"/>
    <p:sldId id="266" r:id="rId15"/>
    <p:sldId id="290" r:id="rId16"/>
    <p:sldId id="267" r:id="rId17"/>
    <p:sldId id="268" r:id="rId18"/>
    <p:sldId id="270" r:id="rId19"/>
    <p:sldId id="269" r:id="rId20"/>
    <p:sldId id="291" r:id="rId21"/>
    <p:sldId id="271" r:id="rId22"/>
    <p:sldId id="272" r:id="rId23"/>
    <p:sldId id="273" r:id="rId24"/>
    <p:sldId id="274" r:id="rId25"/>
    <p:sldId id="292" r:id="rId26"/>
    <p:sldId id="275" r:id="rId27"/>
    <p:sldId id="276" r:id="rId28"/>
    <p:sldId id="277" r:id="rId29"/>
    <p:sldId id="278" r:id="rId30"/>
    <p:sldId id="293" r:id="rId31"/>
    <p:sldId id="279" r:id="rId32"/>
    <p:sldId id="280" r:id="rId33"/>
    <p:sldId id="281" r:id="rId34"/>
    <p:sldId id="282" r:id="rId35"/>
    <p:sldId id="294" r:id="rId36"/>
    <p:sldId id="283" r:id="rId37"/>
    <p:sldId id="284" r:id="rId38"/>
    <p:sldId id="285" r:id="rId39"/>
    <p:sldId id="295" r:id="rId40"/>
    <p:sldId id="286" r:id="rId41"/>
    <p:sldId id="287" r:id="rId42"/>
    <p:sldId id="288" r:id="rId43"/>
    <p:sldId id="289" r:id="rId44"/>
    <p:sldId id="296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349B663-E915-6E47-8114-13130A22091C}">
          <p14:sldIdLst>
            <p14:sldId id="256"/>
            <p14:sldId id="297"/>
            <p14:sldId id="257"/>
            <p14:sldId id="302"/>
            <p14:sldId id="303"/>
            <p14:sldId id="304"/>
            <p14:sldId id="259"/>
            <p14:sldId id="260"/>
            <p14:sldId id="261"/>
            <p14:sldId id="298"/>
            <p14:sldId id="299"/>
            <p14:sldId id="300"/>
            <p14:sldId id="265"/>
            <p14:sldId id="266"/>
          </p14:sldIdLst>
        </p14:section>
        <p14:section name="Sezione senza titolo" id="{0EB469D7-D565-B447-A6DC-B740D4A81B21}">
          <p14:sldIdLst>
            <p14:sldId id="290"/>
            <p14:sldId id="267"/>
            <p14:sldId id="268"/>
            <p14:sldId id="270"/>
            <p14:sldId id="269"/>
            <p14:sldId id="291"/>
            <p14:sldId id="271"/>
            <p14:sldId id="272"/>
            <p14:sldId id="273"/>
            <p14:sldId id="274"/>
            <p14:sldId id="292"/>
            <p14:sldId id="275"/>
            <p14:sldId id="276"/>
            <p14:sldId id="277"/>
            <p14:sldId id="278"/>
            <p14:sldId id="293"/>
            <p14:sldId id="279"/>
            <p14:sldId id="280"/>
            <p14:sldId id="281"/>
            <p14:sldId id="282"/>
            <p14:sldId id="294"/>
            <p14:sldId id="283"/>
            <p14:sldId id="284"/>
            <p14:sldId id="285"/>
            <p14:sldId id="295"/>
            <p14:sldId id="286"/>
            <p14:sldId id="287"/>
            <p14:sldId id="288"/>
            <p14:sldId id="289"/>
            <p14:sldId id="296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586A"/>
    <a:srgbClr val="60B56B"/>
    <a:srgbClr val="232A43"/>
    <a:srgbClr val="3E7D50"/>
    <a:srgbClr val="5B24F6"/>
    <a:srgbClr val="FF6461"/>
    <a:srgbClr val="D07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2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Foglio_di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Foglio_di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Foglio_di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Foglio_di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Foglio_di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Foglio_di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Foglio_di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Foglio_di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Foglio_di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Foglio_di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oglio_di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Foglio_di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package" Target="../embeddings/Foglio_di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package" Target="../embeddings/Foglio_di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package" Target="../embeddings/Foglio_di_Microsoft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Fogli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Foglio_di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Fogli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Foglio_di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Fogli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Foglio_di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Fogli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D. 1 </a:t>
            </a:r>
            <a:r>
              <a:rPr lang="it-IT" dirty="0">
                <a:solidFill>
                  <a:srgbClr val="FF0000"/>
                </a:solidFill>
              </a:rPr>
              <a:t>Conosce l’organizzazione generale dell’istituto?</a:t>
            </a:r>
          </a:p>
        </c:rich>
      </c:tx>
      <c:layout>
        <c:manualLayout>
          <c:xMode val="edge"/>
          <c:yMode val="edge"/>
          <c:x val="0.185895442990192"/>
          <c:y val="0.0329605711484887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0.6985</c:v>
                </c:pt>
                <c:pt idx="1">
                  <c:v>0.666</c:v>
                </c:pt>
                <c:pt idx="2">
                  <c:v>0.6617</c:v>
                </c:pt>
                <c:pt idx="3">
                  <c:v>0.7678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4775192"/>
        <c:axId val="-2094772120"/>
      </c:barChart>
      <c:catAx>
        <c:axId val="-2094775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4772120"/>
        <c:crosses val="autoZero"/>
        <c:auto val="1"/>
        <c:lblAlgn val="ctr"/>
        <c:lblOffset val="100"/>
        <c:noMultiLvlLbl val="0"/>
      </c:catAx>
      <c:valAx>
        <c:axId val="-2094772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10111636282971"/>
              <c:y val="0.187374645865642"/>
            </c:manualLayout>
          </c:layout>
          <c:overlay val="0"/>
        </c:title>
        <c:numFmt formatCode="0.00%" sourceLinked="1"/>
        <c:majorTickMark val="none"/>
        <c:minorTickMark val="none"/>
        <c:tickLblPos val="nextTo"/>
        <c:crossAx val="-20947751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10 </a:t>
            </a:r>
            <a:r>
              <a:rPr lang="it-IT" dirty="0" smtClean="0">
                <a:solidFill>
                  <a:srgbClr val="FF0000"/>
                </a:solidFill>
              </a:rPr>
              <a:t>Il personale di Segreteria dà</a:t>
            </a:r>
            <a:r>
              <a:rPr lang="it-IT" baseline="0" dirty="0" smtClean="0">
                <a:solidFill>
                  <a:srgbClr val="FF0000"/>
                </a:solidFill>
              </a:rPr>
              <a:t> informazioni chiare ed </a:t>
            </a:r>
            <a:r>
              <a:rPr lang="it-IT" baseline="0" dirty="0" err="1" smtClean="0">
                <a:solidFill>
                  <a:srgbClr val="FF0000"/>
                </a:solidFill>
              </a:rPr>
              <a:t>asaurienti</a:t>
            </a:r>
            <a:r>
              <a:rPr lang="it-IT" baseline="0" dirty="0" smtClean="0">
                <a:solidFill>
                  <a:srgbClr val="FF0000"/>
                </a:solidFill>
              </a:rPr>
              <a:t>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A5D028">
                <a:lumMod val="75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0.7835</c:v>
                </c:pt>
                <c:pt idx="1">
                  <c:v>0.7542</c:v>
                </c:pt>
                <c:pt idx="2">
                  <c:v>0.7622</c:v>
                </c:pt>
                <c:pt idx="3">
                  <c:v>0.8343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918616"/>
        <c:axId val="2089922680"/>
      </c:barChart>
      <c:catAx>
        <c:axId val="20899186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89922680"/>
        <c:crosses val="autoZero"/>
        <c:auto val="1"/>
        <c:lblAlgn val="ctr"/>
        <c:lblOffset val="100"/>
        <c:noMultiLvlLbl val="0"/>
      </c:catAx>
      <c:valAx>
        <c:axId val="2089922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89918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11 </a:t>
            </a:r>
            <a:r>
              <a:rPr lang="it-IT" dirty="0" smtClean="0">
                <a:solidFill>
                  <a:srgbClr val="FF0000"/>
                </a:solidFill>
              </a:rPr>
              <a:t>I collaboratori scolastici (bidelli) sono cortesi e disponibili?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F5C040">
                <a:lumMod val="75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0.8012</c:v>
                </c:pt>
                <c:pt idx="1">
                  <c:v>0.7722</c:v>
                </c:pt>
                <c:pt idx="2">
                  <c:v>0.7859</c:v>
                </c:pt>
                <c:pt idx="3">
                  <c:v>0.8455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730680"/>
        <c:axId val="2048681480"/>
      </c:barChart>
      <c:catAx>
        <c:axId val="2048730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2048681480"/>
        <c:crosses val="autoZero"/>
        <c:auto val="1"/>
        <c:lblAlgn val="ctr"/>
        <c:lblOffset val="100"/>
        <c:noMultiLvlLbl val="0"/>
      </c:catAx>
      <c:valAx>
        <c:axId val="2048681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487306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12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Le</a:t>
            </a:r>
            <a:r>
              <a:rPr lang="it-IT" baseline="0" dirty="0" smtClean="0">
                <a:solidFill>
                  <a:srgbClr val="FF0000"/>
                </a:solidFill>
              </a:rPr>
              <a:t> comunicazioni della Direzione risultano chiare e di facile comprensione?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05E0DB">
                <a:lumMod val="75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0.8118</c:v>
                </c:pt>
                <c:pt idx="1">
                  <c:v>0.7819</c:v>
                </c:pt>
                <c:pt idx="2">
                  <c:v>0.805</c:v>
                </c:pt>
                <c:pt idx="3">
                  <c:v>0.8485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7147320"/>
        <c:axId val="2135418648"/>
      </c:barChart>
      <c:catAx>
        <c:axId val="203714732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5418648"/>
        <c:crosses val="autoZero"/>
        <c:auto val="1"/>
        <c:lblAlgn val="ctr"/>
        <c:lblOffset val="100"/>
        <c:noMultiLvlLbl val="0"/>
      </c:catAx>
      <c:valAx>
        <c:axId val="2135418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371473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13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Gli insegnanti, nelle varie assemblee, sanno essere chiari nell’esporre le programmazioni di classe e le attività didattiche programmate?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0.8893</c:v>
                </c:pt>
                <c:pt idx="1">
                  <c:v>0.8625</c:v>
                </c:pt>
                <c:pt idx="2">
                  <c:v>0.9134</c:v>
                </c:pt>
                <c:pt idx="3">
                  <c:v>0.892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074872"/>
        <c:axId val="2048078664"/>
      </c:barChart>
      <c:catAx>
        <c:axId val="2048074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48078664"/>
        <c:crosses val="autoZero"/>
        <c:auto val="1"/>
        <c:lblAlgn val="ctr"/>
        <c:lblOffset val="100"/>
        <c:noMultiLvlLbl val="0"/>
      </c:catAx>
      <c:valAx>
        <c:axId val="2048078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48074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14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Gli insegnanti, sono sensibili e attenti alle eventuali osservazioni da parte dei genitori?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C6E7FC">
                <a:lumMod val="75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0.8721</c:v>
                </c:pt>
                <c:pt idx="1">
                  <c:v>0.8389</c:v>
                </c:pt>
                <c:pt idx="2">
                  <c:v>0.8986</c:v>
                </c:pt>
                <c:pt idx="3">
                  <c:v>0.8788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003544"/>
        <c:axId val="2090007320"/>
      </c:barChart>
      <c:catAx>
        <c:axId val="2090003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0007320"/>
        <c:crosses val="autoZero"/>
        <c:auto val="1"/>
        <c:lblAlgn val="ctr"/>
        <c:lblOffset val="100"/>
        <c:noMultiLvlLbl val="0"/>
      </c:catAx>
      <c:valAx>
        <c:axId val="20900073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90003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15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Gli insegnanti, propongono attività che stimolano gli alunni allo studio e all’approfondimento?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5B24F6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0.866</c:v>
                </c:pt>
                <c:pt idx="1">
                  <c:v>0.8431</c:v>
                </c:pt>
                <c:pt idx="2">
                  <c:v>0.9094</c:v>
                </c:pt>
                <c:pt idx="3">
                  <c:v>0.8455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350792"/>
        <c:axId val="-2095347784"/>
      </c:barChart>
      <c:catAx>
        <c:axId val="-2095350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5347784"/>
        <c:crosses val="autoZero"/>
        <c:auto val="1"/>
        <c:lblAlgn val="ctr"/>
        <c:lblOffset val="100"/>
        <c:noMultiLvlLbl val="0"/>
      </c:catAx>
      <c:valAx>
        <c:axId val="-2095347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-2095350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16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Gli insegnanti, sanno motivare in modo chiaro ed esauriente le valutazioni date nelle schede alunni?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0.8704</c:v>
                </c:pt>
                <c:pt idx="1">
                  <c:v>0.8542</c:v>
                </c:pt>
                <c:pt idx="2">
                  <c:v>0.9024</c:v>
                </c:pt>
                <c:pt idx="3">
                  <c:v>0.8548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807576"/>
        <c:axId val="2117810584"/>
      </c:barChart>
      <c:catAx>
        <c:axId val="2117807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7810584"/>
        <c:crosses val="autoZero"/>
        <c:auto val="1"/>
        <c:lblAlgn val="ctr"/>
        <c:lblOffset val="100"/>
        <c:noMultiLvlLbl val="0"/>
      </c:catAx>
      <c:valAx>
        <c:axId val="2117810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117807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17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Reputa adeguato il livello di pulizia delle aule e dei servizi igienici?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F5C040">
                <a:lumMod val="50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0.5568</c:v>
                </c:pt>
                <c:pt idx="1">
                  <c:v>0.5056</c:v>
                </c:pt>
                <c:pt idx="2">
                  <c:v>0.5525</c:v>
                </c:pt>
                <c:pt idx="3">
                  <c:v>0.6124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272216"/>
        <c:axId val="-2095269208"/>
      </c:barChart>
      <c:catAx>
        <c:axId val="-2095272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5269208"/>
        <c:crosses val="autoZero"/>
        <c:auto val="1"/>
        <c:lblAlgn val="ctr"/>
        <c:lblOffset val="100"/>
        <c:noMultiLvlLbl val="0"/>
      </c:catAx>
      <c:valAx>
        <c:axId val="-2095269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-2095272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18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Riguardo </a:t>
            </a:r>
            <a:r>
              <a:rPr lang="it-IT" baseline="0" dirty="0" smtClean="0">
                <a:solidFill>
                  <a:srgbClr val="FF0000"/>
                </a:solidFill>
              </a:rPr>
              <a:t>alla mensa, come giudica la qualità dei pasti?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F5C040">
                <a:lumMod val="60000"/>
                <a:lumOff val="40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0.4794</c:v>
                </c:pt>
                <c:pt idx="1">
                  <c:v>0.4764</c:v>
                </c:pt>
                <c:pt idx="2">
                  <c:v>0.475</c:v>
                </c:pt>
                <c:pt idx="3">
                  <c:v>0.4868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792152"/>
        <c:axId val="2048795672"/>
      </c:barChart>
      <c:catAx>
        <c:axId val="2048792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48795672"/>
        <c:crosses val="autoZero"/>
        <c:auto val="1"/>
        <c:lblAlgn val="ctr"/>
        <c:lblOffset val="100"/>
        <c:noMultiLvlLbl val="0"/>
      </c:catAx>
      <c:valAx>
        <c:axId val="2048795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487921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19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Ritiene che la struttura scolastica tuteli la sicurezza degli alunni?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F5C040">
                <a:lumMod val="75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0.5275</c:v>
                </c:pt>
                <c:pt idx="1">
                  <c:v>0.4681</c:v>
                </c:pt>
                <c:pt idx="2">
                  <c:v>0.5066</c:v>
                </c:pt>
                <c:pt idx="3">
                  <c:v>0.6079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207768"/>
        <c:axId val="-2095204760"/>
      </c:barChart>
      <c:catAx>
        <c:axId val="-2095207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5204760"/>
        <c:crosses val="autoZero"/>
        <c:auto val="1"/>
        <c:lblAlgn val="ctr"/>
        <c:lblOffset val="100"/>
        <c:noMultiLvlLbl val="0"/>
      </c:catAx>
      <c:valAx>
        <c:axId val="-20952047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-2095207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2 </a:t>
            </a:r>
            <a:r>
              <a:rPr lang="it-IT" dirty="0" smtClean="0">
                <a:solidFill>
                  <a:srgbClr val="FF0000"/>
                </a:solidFill>
              </a:rPr>
              <a:t>La famiglia ha ricevuto adeguate informazioni</a:t>
            </a:r>
            <a:r>
              <a:rPr lang="it-IT" baseline="0" dirty="0" smtClean="0">
                <a:solidFill>
                  <a:srgbClr val="FF0000"/>
                </a:solidFill>
              </a:rPr>
              <a:t> per capire il funzionamento della scuola del proprio figlio?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0.78</c:v>
                </c:pt>
                <c:pt idx="1">
                  <c:v>0.7569</c:v>
                </c:pt>
                <c:pt idx="2">
                  <c:v>0.768</c:v>
                </c:pt>
                <c:pt idx="3">
                  <c:v>0.8153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748840"/>
        <c:axId val="2092751848"/>
      </c:barChart>
      <c:catAx>
        <c:axId val="2092748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2751848"/>
        <c:crosses val="autoZero"/>
        <c:auto val="1"/>
        <c:lblAlgn val="ctr"/>
        <c:lblOffset val="100"/>
        <c:noMultiLvlLbl val="0"/>
      </c:catAx>
      <c:valAx>
        <c:axId val="2092751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927488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20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I progetti attuati migliorano la qualità della scuola?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31B6FD">
                <a:lumMod val="50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0.7291</c:v>
                </c:pt>
                <c:pt idx="1">
                  <c:v>0.6764</c:v>
                </c:pt>
                <c:pt idx="2">
                  <c:v>0.7286</c:v>
                </c:pt>
                <c:pt idx="3">
                  <c:v>0.7825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793304"/>
        <c:axId val="2117822680"/>
      </c:barChart>
      <c:catAx>
        <c:axId val="2117793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7822680"/>
        <c:crosses val="autoZero"/>
        <c:auto val="1"/>
        <c:lblAlgn val="ctr"/>
        <c:lblOffset val="100"/>
        <c:noMultiLvlLbl val="0"/>
      </c:catAx>
      <c:valAx>
        <c:axId val="2117822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117793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21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La scuola è adeguatamente dotata circa le nuove tecnologie informatiche?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3E7D50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0.6617</c:v>
                </c:pt>
                <c:pt idx="1">
                  <c:v>0.7528</c:v>
                </c:pt>
                <c:pt idx="2">
                  <c:v>0.5746</c:v>
                </c:pt>
                <c:pt idx="3">
                  <c:v>0.6578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4969720"/>
        <c:axId val="-2094966664"/>
      </c:barChart>
      <c:catAx>
        <c:axId val="-2094969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4966664"/>
        <c:crosses val="autoZero"/>
        <c:auto val="1"/>
        <c:lblAlgn val="ctr"/>
        <c:lblOffset val="100"/>
        <c:noMultiLvlLbl val="0"/>
      </c:catAx>
      <c:valAx>
        <c:axId val="-2094966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-20949697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22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La scuola va incontro ai bisogni degli alunni disabili?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232A43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0.722</c:v>
                </c:pt>
                <c:pt idx="1">
                  <c:v>0.7083</c:v>
                </c:pt>
                <c:pt idx="2">
                  <c:v>0.6863</c:v>
                </c:pt>
                <c:pt idx="3">
                  <c:v>0.7719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3712728"/>
        <c:axId val="-2093143384"/>
      </c:barChart>
      <c:catAx>
        <c:axId val="-2093712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3143384"/>
        <c:crosses val="autoZero"/>
        <c:auto val="1"/>
        <c:lblAlgn val="ctr"/>
        <c:lblOffset val="100"/>
        <c:noMultiLvlLbl val="0"/>
      </c:catAx>
      <c:valAx>
        <c:axId val="-20931433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-20937127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23</a:t>
            </a:r>
            <a:r>
              <a:rPr lang="it-IT" baseline="0" dirty="0" smtClean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rgbClr val="FF0000"/>
                </a:solidFill>
              </a:rPr>
              <a:t>La scuola favorisce l’inserimento degli alunni stranieri?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96586A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0.8275</c:v>
                </c:pt>
                <c:pt idx="1">
                  <c:v>0.7947</c:v>
                </c:pt>
                <c:pt idx="2">
                  <c:v>0.8217</c:v>
                </c:pt>
                <c:pt idx="3">
                  <c:v>0.8661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9195864"/>
        <c:axId val="-2109160840"/>
      </c:barChart>
      <c:catAx>
        <c:axId val="-2109195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9160840"/>
        <c:crosses val="autoZero"/>
        <c:auto val="1"/>
        <c:lblAlgn val="ctr"/>
        <c:lblOffset val="100"/>
        <c:noMultiLvlLbl val="0"/>
      </c:catAx>
      <c:valAx>
        <c:axId val="-2109160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-21091958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3 </a:t>
            </a:r>
            <a:r>
              <a:rPr lang="it-IT" dirty="0" smtClean="0">
                <a:solidFill>
                  <a:srgbClr val="FF0000"/>
                </a:solidFill>
              </a:rPr>
              <a:t>Si ritiene soddisfatto dell’orario scolastico?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 </c:v>
                </c:pt>
              </c:strCache>
            </c:strRef>
          </c:tx>
          <c:spPr>
            <a:solidFill>
              <a:srgbClr val="FF6461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0.847</c:v>
                </c:pt>
                <c:pt idx="1">
                  <c:v>0.8611</c:v>
                </c:pt>
                <c:pt idx="2">
                  <c:v>0.8151</c:v>
                </c:pt>
                <c:pt idx="3">
                  <c:v>0.865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805016"/>
        <c:axId val="2092808024"/>
      </c:barChart>
      <c:catAx>
        <c:axId val="2092805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2808024"/>
        <c:crosses val="autoZero"/>
        <c:auto val="1"/>
        <c:lblAlgn val="ctr"/>
        <c:lblOffset val="100"/>
        <c:noMultiLvlLbl val="0"/>
      </c:catAx>
      <c:valAx>
        <c:axId val="2092808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928050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4 </a:t>
            </a:r>
            <a:r>
              <a:rPr lang="it-IT" dirty="0" smtClean="0">
                <a:solidFill>
                  <a:srgbClr val="FF0000"/>
                </a:solidFill>
              </a:rPr>
              <a:t>Come valuta il rapporto scuola/famiglia a livello di modalità di comunicazioni?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0.8215</c:v>
                </c:pt>
                <c:pt idx="1">
                  <c:v>0.8208</c:v>
                </c:pt>
                <c:pt idx="2">
                  <c:v>0.792</c:v>
                </c:pt>
                <c:pt idx="3">
                  <c:v>0.8518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251192"/>
        <c:axId val="2118248120"/>
      </c:barChart>
      <c:catAx>
        <c:axId val="2118251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8248120"/>
        <c:crosses val="autoZero"/>
        <c:auto val="1"/>
        <c:lblAlgn val="ctr"/>
        <c:lblOffset val="100"/>
        <c:noMultiLvlLbl val="0"/>
      </c:catAx>
      <c:valAx>
        <c:axId val="2118248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1182511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5 </a:t>
            </a:r>
            <a:r>
              <a:rPr lang="it-IT" dirty="0" smtClean="0">
                <a:solidFill>
                  <a:srgbClr val="FF0000"/>
                </a:solidFill>
              </a:rPr>
              <a:t>Suo figlio frequenta volentieri la scuola?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4584D3">
                <a:lumMod val="75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0.9009</c:v>
                </c:pt>
                <c:pt idx="1">
                  <c:v>0.8764</c:v>
                </c:pt>
                <c:pt idx="2">
                  <c:v>0.925</c:v>
                </c:pt>
                <c:pt idx="3">
                  <c:v>0.9013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978360"/>
        <c:axId val="2118979192"/>
      </c:barChart>
      <c:catAx>
        <c:axId val="2118978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8979192"/>
        <c:crosses val="autoZero"/>
        <c:auto val="1"/>
        <c:lblAlgn val="ctr"/>
        <c:lblOffset val="100"/>
        <c:noMultiLvlLbl val="0"/>
      </c:catAx>
      <c:valAx>
        <c:axId val="21189791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118978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6 </a:t>
            </a:r>
            <a:r>
              <a:rPr lang="it-IT" dirty="0" smtClean="0">
                <a:solidFill>
                  <a:srgbClr val="FF0000"/>
                </a:solidFill>
              </a:rPr>
              <a:t>Suo figlio vive bene assieme ai compagni?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31B6FD">
                <a:lumMod val="60000"/>
                <a:lumOff val="40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0.9212</c:v>
                </c:pt>
                <c:pt idx="1">
                  <c:v>0.9153</c:v>
                </c:pt>
                <c:pt idx="2">
                  <c:v>0.9174</c:v>
                </c:pt>
                <c:pt idx="3">
                  <c:v>0.9309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4051816"/>
        <c:axId val="-2094956696"/>
      </c:barChart>
      <c:catAx>
        <c:axId val="-2094051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4956696"/>
        <c:crosses val="autoZero"/>
        <c:auto val="1"/>
        <c:lblAlgn val="ctr"/>
        <c:lblOffset val="100"/>
        <c:noMultiLvlLbl val="0"/>
      </c:catAx>
      <c:valAx>
        <c:axId val="-2094956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-20940518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7 </a:t>
            </a:r>
            <a:r>
              <a:rPr lang="it-IT" dirty="0" smtClean="0">
                <a:solidFill>
                  <a:srgbClr val="FF0000"/>
                </a:solidFill>
              </a:rPr>
              <a:t>Suo figlio ha un buon rapporto con gli insegnanti?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 </c:v>
                </c:pt>
              </c:strCache>
            </c:strRef>
          </c:tx>
          <c:spPr>
            <a:solidFill>
              <a:srgbClr val="073E87">
                <a:lumMod val="60000"/>
                <a:lumOff val="40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0.93</c:v>
                </c:pt>
                <c:pt idx="1">
                  <c:v>0.9167</c:v>
                </c:pt>
                <c:pt idx="2">
                  <c:v>0.9543</c:v>
                </c:pt>
                <c:pt idx="3">
                  <c:v>0.9188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703240"/>
        <c:axId val="2048694360"/>
      </c:barChart>
      <c:catAx>
        <c:axId val="2048703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048694360"/>
        <c:crosses val="autoZero"/>
        <c:auto val="1"/>
        <c:lblAlgn val="ctr"/>
        <c:lblOffset val="100"/>
        <c:noMultiLvlLbl val="0"/>
      </c:catAx>
      <c:valAx>
        <c:axId val="2048694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48703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8 </a:t>
            </a:r>
            <a:r>
              <a:rPr lang="it-IT" dirty="0" smtClean="0">
                <a:solidFill>
                  <a:srgbClr val="FF0000"/>
                </a:solidFill>
              </a:rPr>
              <a:t>La scuola promuove attività mirate all’acquisizione di corretti comportamenti relativi alla convivenza democratica e al rispetto delle regole?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C6E7FC">
                <a:lumMod val="25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0.834</c:v>
                </c:pt>
                <c:pt idx="1">
                  <c:v>0.8153</c:v>
                </c:pt>
                <c:pt idx="2">
                  <c:v>0.8315</c:v>
                </c:pt>
                <c:pt idx="3">
                  <c:v>0.8553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216264"/>
        <c:axId val="2092044264"/>
      </c:barChart>
      <c:catAx>
        <c:axId val="2092216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2044264"/>
        <c:crosses val="autoZero"/>
        <c:auto val="1"/>
        <c:lblAlgn val="ctr"/>
        <c:lblOffset val="100"/>
        <c:noMultiLvlLbl val="0"/>
      </c:catAx>
      <c:valAx>
        <c:axId val="2092044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92216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D. </a:t>
            </a:r>
            <a:r>
              <a:rPr lang="it-IT" dirty="0" smtClean="0">
                <a:solidFill>
                  <a:schemeClr val="tx1"/>
                </a:solidFill>
              </a:rPr>
              <a:t> 9 </a:t>
            </a:r>
            <a:r>
              <a:rPr lang="it-IT" dirty="0" smtClean="0">
                <a:solidFill>
                  <a:srgbClr val="FF0000"/>
                </a:solidFill>
              </a:rPr>
              <a:t>Il Dirigente Scolastico ha risolto eventuali problemi da lei prospettati?</a:t>
            </a:r>
            <a:endParaRPr lang="it-IT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Media perc.</c:v>
                </c:pt>
              </c:strCache>
            </c:strRef>
          </c:tx>
          <c:spPr>
            <a:solidFill>
              <a:srgbClr val="5BD078">
                <a:lumMod val="50000"/>
              </a:srgb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Generale</c:v>
                </c:pt>
                <c:pt idx="1">
                  <c:v>Infanzia</c:v>
                </c:pt>
                <c:pt idx="2">
                  <c:v>Primaria</c:v>
                </c:pt>
                <c:pt idx="3">
                  <c:v>Secondaria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 formatCode="0%">
                  <c:v>0.738</c:v>
                </c:pt>
                <c:pt idx="1">
                  <c:v>0.6944</c:v>
                </c:pt>
                <c:pt idx="2">
                  <c:v>0.719</c:v>
                </c:pt>
                <c:pt idx="3">
                  <c:v>0.8015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720136"/>
        <c:axId val="2117723144"/>
      </c:barChart>
      <c:catAx>
        <c:axId val="2117720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7723144"/>
        <c:crosses val="autoZero"/>
        <c:auto val="1"/>
        <c:lblAlgn val="ctr"/>
        <c:lblOffset val="100"/>
        <c:noMultiLvlLbl val="0"/>
      </c:catAx>
      <c:valAx>
        <c:axId val="2117723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Asse della percentuale</a:t>
                </a:r>
              </a:p>
            </c:rich>
          </c:tx>
          <c:layout>
            <c:manualLayout>
              <c:xMode val="edge"/>
              <c:yMode val="edge"/>
              <c:x val="0.0227620939306552"/>
              <c:y val="0.156479352462167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1177201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file://localhost/Users/macpro/Desktop/presentazione/aimmf.jpg" TargetMode="External"/><Relationship Id="rId1" Type="http://schemas.openxmlformats.org/officeDocument/2006/relationships/image" Target="../media/image8.jpg"/><Relationship Id="rId2" Type="http://schemas.openxmlformats.org/officeDocument/2006/relationships/image" Target="file://localhost/Users/macpro/Desktop/presentazione/sviluppo-software-gestionali-per-aziende.jpg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file://localhost/Users/macpro/Desktop/presentazione/dislessia-e-insegnamento.jpg" TargetMode="External"/><Relationship Id="rId1" Type="http://schemas.openxmlformats.org/officeDocument/2006/relationships/image" Target="../media/image10.jpeg"/><Relationship Id="rId2" Type="http://schemas.openxmlformats.org/officeDocument/2006/relationships/image" Target="file://localhost/Users/macpro/Desktop/presentazione/la-tua-opinione-su-L-Z3BB5N.jpeg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file://localhost/Users/macpro/Desktop/presentazione/indagine-sullintegrazione-degli-alunni-disabi-L-Epv6bm.jpeg" TargetMode="External"/><Relationship Id="rId1" Type="http://schemas.openxmlformats.org/officeDocument/2006/relationships/image" Target="../media/image12.jpg"/><Relationship Id="rId2" Type="http://schemas.openxmlformats.org/officeDocument/2006/relationships/image" Target="file://localhost/Users/macpro/Desktop/presentazione/0810315607_659496_SF00000000_6581942_medium.jpg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file://localhost/Users/macpro/Desktop/presentazione/aimmf.jpg" TargetMode="External"/><Relationship Id="rId1" Type="http://schemas.openxmlformats.org/officeDocument/2006/relationships/image" Target="../media/image8.jpg"/><Relationship Id="rId2" Type="http://schemas.openxmlformats.org/officeDocument/2006/relationships/image" Target="file://localhost/Users/macpro/Desktop/presentazione/sviluppo-software-gestionali-per-aziende.jp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file://localhost/Users/macpro/Desktop/presentazione/dislessia-e-insegnamento.jpg" TargetMode="External"/><Relationship Id="rId1" Type="http://schemas.openxmlformats.org/officeDocument/2006/relationships/image" Target="../media/image10.jpeg"/><Relationship Id="rId2" Type="http://schemas.openxmlformats.org/officeDocument/2006/relationships/image" Target="file://localhost/Users/macpro/Desktop/presentazione/la-tua-opinione-su-L-Z3BB5N.jpeg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file://localhost/Users/macpro/Desktop/presentazione/indagine-sullintegrazione-degli-alunni-disabi-L-Epv6bm.jpeg" TargetMode="External"/><Relationship Id="rId1" Type="http://schemas.openxmlformats.org/officeDocument/2006/relationships/image" Target="../media/image12.jpg"/><Relationship Id="rId2" Type="http://schemas.openxmlformats.org/officeDocument/2006/relationships/image" Target="file://localhost/Users/macpro/Desktop/presentazione/0810315607_659496_SF00000000_6581942_medium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95456-DBB6-854F-9388-7DC1835A23D2}" type="doc">
      <dgm:prSet loTypeId="urn:microsoft.com/office/officeart/2005/8/layout/vList3" loCatId="" qsTypeId="urn:microsoft.com/office/officeart/2005/8/quickstyle/simple1" qsCatId="simple" csTypeId="urn:microsoft.com/office/officeart/2005/8/colors/accent5_4" csCatId="accent5" phldr="1"/>
      <dgm:spPr/>
    </dgm:pt>
    <dgm:pt modelId="{1B64719A-39DA-6145-A17B-8D1399AD6B0C}">
      <dgm:prSet phldrT="[Testo]" custT="1"/>
      <dgm:spPr/>
      <dgm:t>
        <a:bodyPr/>
        <a:lstStyle/>
        <a:p>
          <a:endParaRPr lang="it-IT" sz="2800" smtClean="0"/>
        </a:p>
        <a:p>
          <a:endParaRPr lang="it-IT" sz="2800" smtClean="0"/>
        </a:p>
        <a:p>
          <a:endParaRPr lang="it-IT" sz="2800" smtClean="0"/>
        </a:p>
        <a:p>
          <a:endParaRPr lang="it-IT" sz="2800" i="1" smtClean="0"/>
        </a:p>
        <a:p>
          <a:endParaRPr lang="it-IT" sz="2800" i="1" smtClean="0"/>
        </a:p>
        <a:p>
          <a:endParaRPr lang="it-IT" sz="2800" i="1" dirty="0"/>
        </a:p>
      </dgm:t>
    </dgm:pt>
    <dgm:pt modelId="{AEC0ED6A-31AD-B247-A51C-3CCE25859388}" type="parTrans" cxnId="{391F4F06-503F-164C-97A2-8E4AFC989D15}">
      <dgm:prSet/>
      <dgm:spPr/>
      <dgm:t>
        <a:bodyPr/>
        <a:lstStyle/>
        <a:p>
          <a:endParaRPr lang="it-IT"/>
        </a:p>
      </dgm:t>
    </dgm:pt>
    <dgm:pt modelId="{5D9C83A1-AE9E-CF44-B43B-9DD4ADE7FC47}" type="sibTrans" cxnId="{391F4F06-503F-164C-97A2-8E4AFC989D15}">
      <dgm:prSet/>
      <dgm:spPr/>
      <dgm:t>
        <a:bodyPr/>
        <a:lstStyle/>
        <a:p>
          <a:endParaRPr lang="it-IT"/>
        </a:p>
      </dgm:t>
    </dgm:pt>
    <dgm:pt modelId="{C4DCC8F5-AC54-3741-ABBE-1D1A8BBA3180}">
      <dgm:prSet phldrT="[Testo]" custT="1"/>
      <dgm:spPr/>
      <dgm:t>
        <a:bodyPr/>
        <a:lstStyle/>
        <a:p>
          <a:endParaRPr lang="it-IT" sz="2800" i="1" dirty="0"/>
        </a:p>
      </dgm:t>
    </dgm:pt>
    <dgm:pt modelId="{71ECF6FF-9773-FA43-98B4-0A0685449FED}" type="parTrans" cxnId="{87BE6757-3B0A-4645-A72D-4245AA0D03EC}">
      <dgm:prSet/>
      <dgm:spPr/>
      <dgm:t>
        <a:bodyPr/>
        <a:lstStyle/>
        <a:p>
          <a:endParaRPr lang="it-IT"/>
        </a:p>
      </dgm:t>
    </dgm:pt>
    <dgm:pt modelId="{CB1F861D-BFC1-FA4F-B50E-FCE3D762A1D0}" type="sibTrans" cxnId="{87BE6757-3B0A-4645-A72D-4245AA0D03EC}">
      <dgm:prSet/>
      <dgm:spPr/>
      <dgm:t>
        <a:bodyPr/>
        <a:lstStyle/>
        <a:p>
          <a:endParaRPr lang="it-IT"/>
        </a:p>
      </dgm:t>
    </dgm:pt>
    <dgm:pt modelId="{C30D5E9C-3E94-A844-8218-909CA468EF37}" type="pres">
      <dgm:prSet presAssocID="{DFB95456-DBB6-854F-9388-7DC1835A23D2}" presName="linearFlow" presStyleCnt="0">
        <dgm:presLayoutVars>
          <dgm:dir/>
          <dgm:resizeHandles val="exact"/>
        </dgm:presLayoutVars>
      </dgm:prSet>
      <dgm:spPr/>
    </dgm:pt>
    <dgm:pt modelId="{9750DD38-9CD0-2240-83D5-38578AE530EE}" type="pres">
      <dgm:prSet presAssocID="{1B64719A-39DA-6145-A17B-8D1399AD6B0C}" presName="composite" presStyleCnt="0"/>
      <dgm:spPr/>
    </dgm:pt>
    <dgm:pt modelId="{403FA98B-32FD-2946-AABF-5F18DC9E220D}" type="pres">
      <dgm:prSet presAssocID="{1B64719A-39DA-6145-A17B-8D1399AD6B0C}" presName="imgShp" presStyleLbl="fgImgPlace1" presStyleIdx="0" presStyleCnt="2" custScaleX="100737" custScaleY="97517" custLinFactNeighborX="-37604" custLinFactNeighborY="-4"/>
      <dgm:spPr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1543BE3-5F1D-4947-9515-FF7008000CB9}" type="pres">
      <dgm:prSet presAssocID="{1B64719A-39DA-6145-A17B-8D1399AD6B0C}" presName="txShp" presStyleLbl="node1" presStyleIdx="0" presStyleCnt="2" custScaleX="150376" custLinFactNeighborX="0" custLinFactNeighborY="-4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B01A5F-0353-4741-99A7-02138DC684EE}" type="pres">
      <dgm:prSet presAssocID="{5D9C83A1-AE9E-CF44-B43B-9DD4ADE7FC47}" presName="spacing" presStyleCnt="0"/>
      <dgm:spPr/>
    </dgm:pt>
    <dgm:pt modelId="{8BA02F1D-1520-AE49-9DDB-2F258495A819}" type="pres">
      <dgm:prSet presAssocID="{C4DCC8F5-AC54-3741-ABBE-1D1A8BBA3180}" presName="composite" presStyleCnt="0"/>
      <dgm:spPr/>
    </dgm:pt>
    <dgm:pt modelId="{332DA3D2-972E-A248-9455-C33BBC2B97A9}" type="pres">
      <dgm:prSet presAssocID="{C4DCC8F5-AC54-3741-ABBE-1D1A8BBA3180}" presName="imgShp" presStyleLbl="fgImgPlace1" presStyleIdx="1" presStyleCnt="2" custLinFactNeighborX="-37972" custLinFactNeighborY="59"/>
      <dgm:spPr>
        <a:blipFill>
          <a:blip xmlns:r="http://schemas.openxmlformats.org/officeDocument/2006/relationships"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4AFDFEAE-A4BA-6444-9812-4D87A4552F96}" type="pres">
      <dgm:prSet presAssocID="{C4DCC8F5-AC54-3741-ABBE-1D1A8BBA3180}" presName="txShp" presStyleLbl="node1" presStyleIdx="1" presStyleCnt="2" custScaleX="150376" custLinFactNeighborX="0" custLinFactNeighborY="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91F4F06-503F-164C-97A2-8E4AFC989D15}" srcId="{DFB95456-DBB6-854F-9388-7DC1835A23D2}" destId="{1B64719A-39DA-6145-A17B-8D1399AD6B0C}" srcOrd="0" destOrd="0" parTransId="{AEC0ED6A-31AD-B247-A51C-3CCE25859388}" sibTransId="{5D9C83A1-AE9E-CF44-B43B-9DD4ADE7FC47}"/>
    <dgm:cxn modelId="{45065B11-5A05-C540-AC02-28663150B724}" type="presOf" srcId="{C4DCC8F5-AC54-3741-ABBE-1D1A8BBA3180}" destId="{4AFDFEAE-A4BA-6444-9812-4D87A4552F96}" srcOrd="0" destOrd="0" presId="urn:microsoft.com/office/officeart/2005/8/layout/vList3"/>
    <dgm:cxn modelId="{3AB89142-511E-834B-ABB7-1ECE484AF905}" type="presOf" srcId="{DFB95456-DBB6-854F-9388-7DC1835A23D2}" destId="{C30D5E9C-3E94-A844-8218-909CA468EF37}" srcOrd="0" destOrd="0" presId="urn:microsoft.com/office/officeart/2005/8/layout/vList3"/>
    <dgm:cxn modelId="{6A1D6715-A130-324F-83F5-4E416B0034E3}" type="presOf" srcId="{1B64719A-39DA-6145-A17B-8D1399AD6B0C}" destId="{E1543BE3-5F1D-4947-9515-FF7008000CB9}" srcOrd="0" destOrd="0" presId="urn:microsoft.com/office/officeart/2005/8/layout/vList3"/>
    <dgm:cxn modelId="{87BE6757-3B0A-4645-A72D-4245AA0D03EC}" srcId="{DFB95456-DBB6-854F-9388-7DC1835A23D2}" destId="{C4DCC8F5-AC54-3741-ABBE-1D1A8BBA3180}" srcOrd="1" destOrd="0" parTransId="{71ECF6FF-9773-FA43-98B4-0A0685449FED}" sibTransId="{CB1F861D-BFC1-FA4F-B50E-FCE3D762A1D0}"/>
    <dgm:cxn modelId="{EFAE0469-3097-5841-ABD9-3E35CBE3E9E7}" type="presParOf" srcId="{C30D5E9C-3E94-A844-8218-909CA468EF37}" destId="{9750DD38-9CD0-2240-83D5-38578AE530EE}" srcOrd="0" destOrd="0" presId="urn:microsoft.com/office/officeart/2005/8/layout/vList3"/>
    <dgm:cxn modelId="{4B37D9A8-CA91-4340-9F0E-A38C1EC084FB}" type="presParOf" srcId="{9750DD38-9CD0-2240-83D5-38578AE530EE}" destId="{403FA98B-32FD-2946-AABF-5F18DC9E220D}" srcOrd="0" destOrd="0" presId="urn:microsoft.com/office/officeart/2005/8/layout/vList3"/>
    <dgm:cxn modelId="{6096DE44-7A89-7849-816A-B7252EDB5352}" type="presParOf" srcId="{9750DD38-9CD0-2240-83D5-38578AE530EE}" destId="{E1543BE3-5F1D-4947-9515-FF7008000CB9}" srcOrd="1" destOrd="0" presId="urn:microsoft.com/office/officeart/2005/8/layout/vList3"/>
    <dgm:cxn modelId="{711BB79B-62C1-0F4E-99EB-7CFC50712CD8}" type="presParOf" srcId="{C30D5E9C-3E94-A844-8218-909CA468EF37}" destId="{80B01A5F-0353-4741-99A7-02138DC684EE}" srcOrd="1" destOrd="0" presId="urn:microsoft.com/office/officeart/2005/8/layout/vList3"/>
    <dgm:cxn modelId="{071799D6-9F30-C340-9709-4192EFE659B1}" type="presParOf" srcId="{C30D5E9C-3E94-A844-8218-909CA468EF37}" destId="{8BA02F1D-1520-AE49-9DDB-2F258495A819}" srcOrd="2" destOrd="0" presId="urn:microsoft.com/office/officeart/2005/8/layout/vList3"/>
    <dgm:cxn modelId="{5B6CC720-6D47-1944-89F2-3CF66D32303F}" type="presParOf" srcId="{8BA02F1D-1520-AE49-9DDB-2F258495A819}" destId="{332DA3D2-972E-A248-9455-C33BBC2B97A9}" srcOrd="0" destOrd="0" presId="urn:microsoft.com/office/officeart/2005/8/layout/vList3"/>
    <dgm:cxn modelId="{E90E60D6-9101-0E40-B971-95FB4B17AF1E}" type="presParOf" srcId="{8BA02F1D-1520-AE49-9DDB-2F258495A819}" destId="{4AFDFEAE-A4BA-6444-9812-4D87A4552F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B95456-DBB6-854F-9388-7DC1835A23D2}" type="doc">
      <dgm:prSet loTypeId="urn:microsoft.com/office/officeart/2005/8/layout/vList3" loCatId="" qsTypeId="urn:microsoft.com/office/officeart/2005/8/quickstyle/simple1" qsCatId="simple" csTypeId="urn:microsoft.com/office/officeart/2005/8/colors/accent3_3" csCatId="accent3" phldr="1"/>
      <dgm:spPr/>
    </dgm:pt>
    <dgm:pt modelId="{1B64719A-39DA-6145-A17B-8D1399AD6B0C}">
      <dgm:prSet phldrT="[Testo]" custT="1"/>
      <dgm:spPr/>
      <dgm:t>
        <a:bodyPr/>
        <a:lstStyle/>
        <a:p>
          <a:endParaRPr lang="it-IT" sz="2800" smtClean="0"/>
        </a:p>
        <a:p>
          <a:endParaRPr lang="it-IT" sz="2800" smtClean="0"/>
        </a:p>
        <a:p>
          <a:endParaRPr lang="it-IT" sz="2800" smtClean="0"/>
        </a:p>
        <a:p>
          <a:endParaRPr lang="it-IT" sz="2800" i="1" smtClean="0"/>
        </a:p>
        <a:p>
          <a:endParaRPr lang="it-IT" sz="2800" i="1" smtClean="0"/>
        </a:p>
        <a:p>
          <a:endParaRPr lang="it-IT" sz="2800" i="1" dirty="0"/>
        </a:p>
      </dgm:t>
    </dgm:pt>
    <dgm:pt modelId="{AEC0ED6A-31AD-B247-A51C-3CCE25859388}" type="parTrans" cxnId="{391F4F06-503F-164C-97A2-8E4AFC989D15}">
      <dgm:prSet/>
      <dgm:spPr/>
      <dgm:t>
        <a:bodyPr/>
        <a:lstStyle/>
        <a:p>
          <a:endParaRPr lang="it-IT"/>
        </a:p>
      </dgm:t>
    </dgm:pt>
    <dgm:pt modelId="{5D9C83A1-AE9E-CF44-B43B-9DD4ADE7FC47}" type="sibTrans" cxnId="{391F4F06-503F-164C-97A2-8E4AFC989D15}">
      <dgm:prSet/>
      <dgm:spPr/>
      <dgm:t>
        <a:bodyPr/>
        <a:lstStyle/>
        <a:p>
          <a:endParaRPr lang="it-IT"/>
        </a:p>
      </dgm:t>
    </dgm:pt>
    <dgm:pt modelId="{C4DCC8F5-AC54-3741-ABBE-1D1A8BBA3180}">
      <dgm:prSet phldrT="[Testo]" custT="1"/>
      <dgm:spPr/>
      <dgm:t>
        <a:bodyPr/>
        <a:lstStyle/>
        <a:p>
          <a:endParaRPr lang="it-IT" sz="2800" i="1" dirty="0"/>
        </a:p>
      </dgm:t>
    </dgm:pt>
    <dgm:pt modelId="{71ECF6FF-9773-FA43-98B4-0A0685449FED}" type="parTrans" cxnId="{87BE6757-3B0A-4645-A72D-4245AA0D03EC}">
      <dgm:prSet/>
      <dgm:spPr/>
      <dgm:t>
        <a:bodyPr/>
        <a:lstStyle/>
        <a:p>
          <a:endParaRPr lang="it-IT"/>
        </a:p>
      </dgm:t>
    </dgm:pt>
    <dgm:pt modelId="{CB1F861D-BFC1-FA4F-B50E-FCE3D762A1D0}" type="sibTrans" cxnId="{87BE6757-3B0A-4645-A72D-4245AA0D03EC}">
      <dgm:prSet/>
      <dgm:spPr/>
      <dgm:t>
        <a:bodyPr/>
        <a:lstStyle/>
        <a:p>
          <a:endParaRPr lang="it-IT"/>
        </a:p>
      </dgm:t>
    </dgm:pt>
    <dgm:pt modelId="{C30D5E9C-3E94-A844-8218-909CA468EF37}" type="pres">
      <dgm:prSet presAssocID="{DFB95456-DBB6-854F-9388-7DC1835A23D2}" presName="linearFlow" presStyleCnt="0">
        <dgm:presLayoutVars>
          <dgm:dir/>
          <dgm:resizeHandles val="exact"/>
        </dgm:presLayoutVars>
      </dgm:prSet>
      <dgm:spPr/>
    </dgm:pt>
    <dgm:pt modelId="{9750DD38-9CD0-2240-83D5-38578AE530EE}" type="pres">
      <dgm:prSet presAssocID="{1B64719A-39DA-6145-A17B-8D1399AD6B0C}" presName="composite" presStyleCnt="0"/>
      <dgm:spPr/>
    </dgm:pt>
    <dgm:pt modelId="{403FA98B-32FD-2946-AABF-5F18DC9E220D}" type="pres">
      <dgm:prSet presAssocID="{1B64719A-39DA-6145-A17B-8D1399AD6B0C}" presName="imgShp" presStyleLbl="fgImgPlace1" presStyleIdx="0" presStyleCnt="2" custScaleX="100737" custScaleY="97517" custLinFactNeighborX="-37604" custLinFactNeighborY="-4"/>
      <dgm:spPr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it-IT"/>
        </a:p>
      </dgm:t>
    </dgm:pt>
    <dgm:pt modelId="{E1543BE3-5F1D-4947-9515-FF7008000CB9}" type="pres">
      <dgm:prSet presAssocID="{1B64719A-39DA-6145-A17B-8D1399AD6B0C}" presName="txShp" presStyleLbl="node1" presStyleIdx="0" presStyleCnt="2" custScaleX="150376" custLinFactNeighborX="0" custLinFactNeighborY="-4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B01A5F-0353-4741-99A7-02138DC684EE}" type="pres">
      <dgm:prSet presAssocID="{5D9C83A1-AE9E-CF44-B43B-9DD4ADE7FC47}" presName="spacing" presStyleCnt="0"/>
      <dgm:spPr/>
    </dgm:pt>
    <dgm:pt modelId="{8BA02F1D-1520-AE49-9DDB-2F258495A819}" type="pres">
      <dgm:prSet presAssocID="{C4DCC8F5-AC54-3741-ABBE-1D1A8BBA3180}" presName="composite" presStyleCnt="0"/>
      <dgm:spPr/>
    </dgm:pt>
    <dgm:pt modelId="{332DA3D2-972E-A248-9455-C33BBC2B97A9}" type="pres">
      <dgm:prSet presAssocID="{C4DCC8F5-AC54-3741-ABBE-1D1A8BBA3180}" presName="imgShp" presStyleLbl="fgImgPlace1" presStyleIdx="1" presStyleCnt="2" custLinFactNeighborX="-37972" custLinFactNeighborY="59"/>
      <dgm:spPr>
        <a:blipFill>
          <a:blip xmlns:r="http://schemas.openxmlformats.org/officeDocument/2006/relationships"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4AFDFEAE-A4BA-6444-9812-4D87A4552F96}" type="pres">
      <dgm:prSet presAssocID="{C4DCC8F5-AC54-3741-ABBE-1D1A8BBA3180}" presName="txShp" presStyleLbl="node1" presStyleIdx="1" presStyleCnt="2" custScaleX="150376" custLinFactNeighborX="0" custLinFactNeighborY="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91F4F06-503F-164C-97A2-8E4AFC989D15}" srcId="{DFB95456-DBB6-854F-9388-7DC1835A23D2}" destId="{1B64719A-39DA-6145-A17B-8D1399AD6B0C}" srcOrd="0" destOrd="0" parTransId="{AEC0ED6A-31AD-B247-A51C-3CCE25859388}" sibTransId="{5D9C83A1-AE9E-CF44-B43B-9DD4ADE7FC47}"/>
    <dgm:cxn modelId="{85F8FCA3-9010-0E45-8A55-FA8EA37E861E}" type="presOf" srcId="{DFB95456-DBB6-854F-9388-7DC1835A23D2}" destId="{C30D5E9C-3E94-A844-8218-909CA468EF37}" srcOrd="0" destOrd="0" presId="urn:microsoft.com/office/officeart/2005/8/layout/vList3"/>
    <dgm:cxn modelId="{FEE67B85-72C9-6048-9799-BF05543353E2}" type="presOf" srcId="{1B64719A-39DA-6145-A17B-8D1399AD6B0C}" destId="{E1543BE3-5F1D-4947-9515-FF7008000CB9}" srcOrd="0" destOrd="0" presId="urn:microsoft.com/office/officeart/2005/8/layout/vList3"/>
    <dgm:cxn modelId="{8AF4061A-0028-DB4B-9F1C-B84C8E70FE51}" type="presOf" srcId="{C4DCC8F5-AC54-3741-ABBE-1D1A8BBA3180}" destId="{4AFDFEAE-A4BA-6444-9812-4D87A4552F96}" srcOrd="0" destOrd="0" presId="urn:microsoft.com/office/officeart/2005/8/layout/vList3"/>
    <dgm:cxn modelId="{87BE6757-3B0A-4645-A72D-4245AA0D03EC}" srcId="{DFB95456-DBB6-854F-9388-7DC1835A23D2}" destId="{C4DCC8F5-AC54-3741-ABBE-1D1A8BBA3180}" srcOrd="1" destOrd="0" parTransId="{71ECF6FF-9773-FA43-98B4-0A0685449FED}" sibTransId="{CB1F861D-BFC1-FA4F-B50E-FCE3D762A1D0}"/>
    <dgm:cxn modelId="{CF67A404-EDFE-8E4C-A677-790D3EF24F97}" type="presParOf" srcId="{C30D5E9C-3E94-A844-8218-909CA468EF37}" destId="{9750DD38-9CD0-2240-83D5-38578AE530EE}" srcOrd="0" destOrd="0" presId="urn:microsoft.com/office/officeart/2005/8/layout/vList3"/>
    <dgm:cxn modelId="{9A6A811A-774E-9E4A-BD61-FBEA19363E09}" type="presParOf" srcId="{9750DD38-9CD0-2240-83D5-38578AE530EE}" destId="{403FA98B-32FD-2946-AABF-5F18DC9E220D}" srcOrd="0" destOrd="0" presId="urn:microsoft.com/office/officeart/2005/8/layout/vList3"/>
    <dgm:cxn modelId="{B40B8D08-0E01-4849-9255-EFC7BB30AE69}" type="presParOf" srcId="{9750DD38-9CD0-2240-83D5-38578AE530EE}" destId="{E1543BE3-5F1D-4947-9515-FF7008000CB9}" srcOrd="1" destOrd="0" presId="urn:microsoft.com/office/officeart/2005/8/layout/vList3"/>
    <dgm:cxn modelId="{6DEE3932-E2F4-B24D-B629-A9DAC1FDBD70}" type="presParOf" srcId="{C30D5E9C-3E94-A844-8218-909CA468EF37}" destId="{80B01A5F-0353-4741-99A7-02138DC684EE}" srcOrd="1" destOrd="0" presId="urn:microsoft.com/office/officeart/2005/8/layout/vList3"/>
    <dgm:cxn modelId="{9513955B-6EEB-EA44-9927-5D1D2B279099}" type="presParOf" srcId="{C30D5E9C-3E94-A844-8218-909CA468EF37}" destId="{8BA02F1D-1520-AE49-9DDB-2F258495A819}" srcOrd="2" destOrd="0" presId="urn:microsoft.com/office/officeart/2005/8/layout/vList3"/>
    <dgm:cxn modelId="{2AA1BE94-94F9-C242-BCA8-5C26A3EC0902}" type="presParOf" srcId="{8BA02F1D-1520-AE49-9DDB-2F258495A819}" destId="{332DA3D2-972E-A248-9455-C33BBC2B97A9}" srcOrd="0" destOrd="0" presId="urn:microsoft.com/office/officeart/2005/8/layout/vList3"/>
    <dgm:cxn modelId="{DF62FC3C-EBE8-B848-90C0-2362FF0F3A4E}" type="presParOf" srcId="{8BA02F1D-1520-AE49-9DDB-2F258495A819}" destId="{4AFDFEAE-A4BA-6444-9812-4D87A4552F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95456-DBB6-854F-9388-7DC1835A23D2}" type="doc">
      <dgm:prSet loTypeId="urn:microsoft.com/office/officeart/2005/8/layout/vList3" loCatId="" qsTypeId="urn:microsoft.com/office/officeart/2005/8/quickstyle/simple1" qsCatId="simple" csTypeId="urn:microsoft.com/office/officeart/2005/8/colors/accent1_4" csCatId="accent1" phldr="1"/>
      <dgm:spPr/>
    </dgm:pt>
    <dgm:pt modelId="{1B64719A-39DA-6145-A17B-8D1399AD6B0C}">
      <dgm:prSet phldrT="[Testo]" custT="1"/>
      <dgm:spPr/>
      <dgm:t>
        <a:bodyPr/>
        <a:lstStyle/>
        <a:p>
          <a:endParaRPr lang="it-IT" sz="2800" smtClean="0"/>
        </a:p>
        <a:p>
          <a:endParaRPr lang="it-IT" sz="2800" smtClean="0"/>
        </a:p>
        <a:p>
          <a:endParaRPr lang="it-IT" sz="2800" smtClean="0"/>
        </a:p>
        <a:p>
          <a:endParaRPr lang="it-IT" sz="2800" i="1" smtClean="0"/>
        </a:p>
        <a:p>
          <a:endParaRPr lang="it-IT" sz="2800" i="1" smtClean="0"/>
        </a:p>
        <a:p>
          <a:endParaRPr lang="it-IT" sz="2800" i="1" dirty="0"/>
        </a:p>
      </dgm:t>
    </dgm:pt>
    <dgm:pt modelId="{AEC0ED6A-31AD-B247-A51C-3CCE25859388}" type="parTrans" cxnId="{391F4F06-503F-164C-97A2-8E4AFC989D15}">
      <dgm:prSet/>
      <dgm:spPr/>
      <dgm:t>
        <a:bodyPr/>
        <a:lstStyle/>
        <a:p>
          <a:endParaRPr lang="it-IT"/>
        </a:p>
      </dgm:t>
    </dgm:pt>
    <dgm:pt modelId="{5D9C83A1-AE9E-CF44-B43B-9DD4ADE7FC47}" type="sibTrans" cxnId="{391F4F06-503F-164C-97A2-8E4AFC989D15}">
      <dgm:prSet/>
      <dgm:spPr/>
      <dgm:t>
        <a:bodyPr/>
        <a:lstStyle/>
        <a:p>
          <a:endParaRPr lang="it-IT"/>
        </a:p>
      </dgm:t>
    </dgm:pt>
    <dgm:pt modelId="{C4DCC8F5-AC54-3741-ABBE-1D1A8BBA3180}">
      <dgm:prSet phldrT="[Testo]" custT="1"/>
      <dgm:spPr/>
      <dgm:t>
        <a:bodyPr/>
        <a:lstStyle/>
        <a:p>
          <a:endParaRPr lang="it-IT" sz="2800" i="1" dirty="0"/>
        </a:p>
      </dgm:t>
    </dgm:pt>
    <dgm:pt modelId="{71ECF6FF-9773-FA43-98B4-0A0685449FED}" type="parTrans" cxnId="{87BE6757-3B0A-4645-A72D-4245AA0D03EC}">
      <dgm:prSet/>
      <dgm:spPr/>
      <dgm:t>
        <a:bodyPr/>
        <a:lstStyle/>
        <a:p>
          <a:endParaRPr lang="it-IT"/>
        </a:p>
      </dgm:t>
    </dgm:pt>
    <dgm:pt modelId="{CB1F861D-BFC1-FA4F-B50E-FCE3D762A1D0}" type="sibTrans" cxnId="{87BE6757-3B0A-4645-A72D-4245AA0D03EC}">
      <dgm:prSet/>
      <dgm:spPr/>
      <dgm:t>
        <a:bodyPr/>
        <a:lstStyle/>
        <a:p>
          <a:endParaRPr lang="it-IT"/>
        </a:p>
      </dgm:t>
    </dgm:pt>
    <dgm:pt modelId="{C30D5E9C-3E94-A844-8218-909CA468EF37}" type="pres">
      <dgm:prSet presAssocID="{DFB95456-DBB6-854F-9388-7DC1835A23D2}" presName="linearFlow" presStyleCnt="0">
        <dgm:presLayoutVars>
          <dgm:dir/>
          <dgm:resizeHandles val="exact"/>
        </dgm:presLayoutVars>
      </dgm:prSet>
      <dgm:spPr/>
    </dgm:pt>
    <dgm:pt modelId="{9750DD38-9CD0-2240-83D5-38578AE530EE}" type="pres">
      <dgm:prSet presAssocID="{1B64719A-39DA-6145-A17B-8D1399AD6B0C}" presName="composite" presStyleCnt="0"/>
      <dgm:spPr/>
    </dgm:pt>
    <dgm:pt modelId="{403FA98B-32FD-2946-AABF-5F18DC9E220D}" type="pres">
      <dgm:prSet presAssocID="{1B64719A-39DA-6145-A17B-8D1399AD6B0C}" presName="imgShp" presStyleLbl="fgImgPlace1" presStyleIdx="0" presStyleCnt="2" custScaleX="100737" custScaleY="97517" custLinFactNeighborX="-37604" custLinFactNeighborY="-4"/>
      <dgm:spPr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it-IT"/>
        </a:p>
      </dgm:t>
    </dgm:pt>
    <dgm:pt modelId="{E1543BE3-5F1D-4947-9515-FF7008000CB9}" type="pres">
      <dgm:prSet presAssocID="{1B64719A-39DA-6145-A17B-8D1399AD6B0C}" presName="txShp" presStyleLbl="node1" presStyleIdx="0" presStyleCnt="2" custScaleX="150376" custLinFactNeighborX="0" custLinFactNeighborY="-4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B01A5F-0353-4741-99A7-02138DC684EE}" type="pres">
      <dgm:prSet presAssocID="{5D9C83A1-AE9E-CF44-B43B-9DD4ADE7FC47}" presName="spacing" presStyleCnt="0"/>
      <dgm:spPr/>
    </dgm:pt>
    <dgm:pt modelId="{8BA02F1D-1520-AE49-9DDB-2F258495A819}" type="pres">
      <dgm:prSet presAssocID="{C4DCC8F5-AC54-3741-ABBE-1D1A8BBA3180}" presName="composite" presStyleCnt="0"/>
      <dgm:spPr/>
    </dgm:pt>
    <dgm:pt modelId="{332DA3D2-972E-A248-9455-C33BBC2B97A9}" type="pres">
      <dgm:prSet presAssocID="{C4DCC8F5-AC54-3741-ABBE-1D1A8BBA3180}" presName="imgShp" presStyleLbl="fgImgPlace1" presStyleIdx="1" presStyleCnt="2" custLinFactNeighborX="-37972" custLinFactNeighborY="59"/>
      <dgm:spPr>
        <a:blipFill>
          <a:blip xmlns:r="http://schemas.openxmlformats.org/officeDocument/2006/relationships"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4AFDFEAE-A4BA-6444-9812-4D87A4552F96}" type="pres">
      <dgm:prSet presAssocID="{C4DCC8F5-AC54-3741-ABBE-1D1A8BBA3180}" presName="txShp" presStyleLbl="node1" presStyleIdx="1" presStyleCnt="2" custScaleX="150376" custLinFactNeighborX="0" custLinFactNeighborY="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9095C5-3319-4D4C-BEB2-6FCCBBABE09C}" type="presOf" srcId="{1B64719A-39DA-6145-A17B-8D1399AD6B0C}" destId="{E1543BE3-5F1D-4947-9515-FF7008000CB9}" srcOrd="0" destOrd="0" presId="urn:microsoft.com/office/officeart/2005/8/layout/vList3"/>
    <dgm:cxn modelId="{87BE6757-3B0A-4645-A72D-4245AA0D03EC}" srcId="{DFB95456-DBB6-854F-9388-7DC1835A23D2}" destId="{C4DCC8F5-AC54-3741-ABBE-1D1A8BBA3180}" srcOrd="1" destOrd="0" parTransId="{71ECF6FF-9773-FA43-98B4-0A0685449FED}" sibTransId="{CB1F861D-BFC1-FA4F-B50E-FCE3D762A1D0}"/>
    <dgm:cxn modelId="{B331145E-BF2A-CF45-9E86-6E4C39276023}" type="presOf" srcId="{DFB95456-DBB6-854F-9388-7DC1835A23D2}" destId="{C30D5E9C-3E94-A844-8218-909CA468EF37}" srcOrd="0" destOrd="0" presId="urn:microsoft.com/office/officeart/2005/8/layout/vList3"/>
    <dgm:cxn modelId="{391F4F06-503F-164C-97A2-8E4AFC989D15}" srcId="{DFB95456-DBB6-854F-9388-7DC1835A23D2}" destId="{1B64719A-39DA-6145-A17B-8D1399AD6B0C}" srcOrd="0" destOrd="0" parTransId="{AEC0ED6A-31AD-B247-A51C-3CCE25859388}" sibTransId="{5D9C83A1-AE9E-CF44-B43B-9DD4ADE7FC47}"/>
    <dgm:cxn modelId="{678A7E9F-F19D-F04E-95E8-867A0F7E0177}" type="presOf" srcId="{C4DCC8F5-AC54-3741-ABBE-1D1A8BBA3180}" destId="{4AFDFEAE-A4BA-6444-9812-4D87A4552F96}" srcOrd="0" destOrd="0" presId="urn:microsoft.com/office/officeart/2005/8/layout/vList3"/>
    <dgm:cxn modelId="{A150BEA8-5614-4B4A-9A09-1F010744B3FE}" type="presParOf" srcId="{C30D5E9C-3E94-A844-8218-909CA468EF37}" destId="{9750DD38-9CD0-2240-83D5-38578AE530EE}" srcOrd="0" destOrd="0" presId="urn:microsoft.com/office/officeart/2005/8/layout/vList3"/>
    <dgm:cxn modelId="{AD0C00E5-2A15-A64D-8D33-686D77D70036}" type="presParOf" srcId="{9750DD38-9CD0-2240-83D5-38578AE530EE}" destId="{403FA98B-32FD-2946-AABF-5F18DC9E220D}" srcOrd="0" destOrd="0" presId="urn:microsoft.com/office/officeart/2005/8/layout/vList3"/>
    <dgm:cxn modelId="{71CB680D-46C8-B649-BDD0-91A7FE0ACE62}" type="presParOf" srcId="{9750DD38-9CD0-2240-83D5-38578AE530EE}" destId="{E1543BE3-5F1D-4947-9515-FF7008000CB9}" srcOrd="1" destOrd="0" presId="urn:microsoft.com/office/officeart/2005/8/layout/vList3"/>
    <dgm:cxn modelId="{4F70CACD-8D6B-634B-8CAD-37B39645D4D8}" type="presParOf" srcId="{C30D5E9C-3E94-A844-8218-909CA468EF37}" destId="{80B01A5F-0353-4741-99A7-02138DC684EE}" srcOrd="1" destOrd="0" presId="urn:microsoft.com/office/officeart/2005/8/layout/vList3"/>
    <dgm:cxn modelId="{FD55AA99-4A89-4747-BFEF-070576D42339}" type="presParOf" srcId="{C30D5E9C-3E94-A844-8218-909CA468EF37}" destId="{8BA02F1D-1520-AE49-9DDB-2F258495A819}" srcOrd="2" destOrd="0" presId="urn:microsoft.com/office/officeart/2005/8/layout/vList3"/>
    <dgm:cxn modelId="{BB94FC6E-5192-0743-86A3-9667161C3004}" type="presParOf" srcId="{8BA02F1D-1520-AE49-9DDB-2F258495A819}" destId="{332DA3D2-972E-A248-9455-C33BBC2B97A9}" srcOrd="0" destOrd="0" presId="urn:microsoft.com/office/officeart/2005/8/layout/vList3"/>
    <dgm:cxn modelId="{CFBAE706-E8EB-CD4F-AC84-20A9E7816755}" type="presParOf" srcId="{8BA02F1D-1520-AE49-9DDB-2F258495A819}" destId="{4AFDFEAE-A4BA-6444-9812-4D87A4552F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43BE3-5F1D-4947-9515-FF7008000CB9}">
      <dsp:nvSpPr>
        <dsp:cNvPr id="0" name=""/>
        <dsp:cNvSpPr/>
      </dsp:nvSpPr>
      <dsp:spPr>
        <a:xfrm rot="10800000">
          <a:off x="-1" y="0"/>
          <a:ext cx="8572503" cy="1632207"/>
        </a:xfrm>
        <a:prstGeom prst="homePlat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75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dirty="0"/>
        </a:p>
      </dsp:txBody>
      <dsp:txXfrm rot="10800000">
        <a:off x="408051" y="0"/>
        <a:ext cx="8164451" cy="1632207"/>
      </dsp:txXfrm>
    </dsp:sp>
    <dsp:sp modelId="{403FA98B-32FD-2946-AABF-5F18DC9E220D}">
      <dsp:nvSpPr>
        <dsp:cNvPr id="0" name=""/>
        <dsp:cNvSpPr/>
      </dsp:nvSpPr>
      <dsp:spPr>
        <a:xfrm>
          <a:off x="0" y="21155"/>
          <a:ext cx="1644236" cy="1591679"/>
        </a:xfrm>
        <a:prstGeom prst="ellipse">
          <a:avLst/>
        </a:prstGeom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DFEAE-A4BA-6444-9812-4D87A4552F96}">
      <dsp:nvSpPr>
        <dsp:cNvPr id="0" name=""/>
        <dsp:cNvSpPr/>
      </dsp:nvSpPr>
      <dsp:spPr>
        <a:xfrm rot="10800000">
          <a:off x="-1" y="2121347"/>
          <a:ext cx="8572503" cy="1632207"/>
        </a:xfrm>
        <a:prstGeom prst="homePlate">
          <a:avLst/>
        </a:prstGeom>
        <a:solidFill>
          <a:schemeClr val="accent5">
            <a:shade val="50000"/>
            <a:hueOff val="-385498"/>
            <a:satOff val="25409"/>
            <a:lumOff val="409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75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dirty="0"/>
        </a:p>
      </dsp:txBody>
      <dsp:txXfrm rot="10800000">
        <a:off x="408051" y="2121347"/>
        <a:ext cx="8164451" cy="1632207"/>
      </dsp:txXfrm>
    </dsp:sp>
    <dsp:sp modelId="{332DA3D2-972E-A248-9455-C33BBC2B97A9}">
      <dsp:nvSpPr>
        <dsp:cNvPr id="0" name=""/>
        <dsp:cNvSpPr/>
      </dsp:nvSpPr>
      <dsp:spPr>
        <a:xfrm>
          <a:off x="8" y="2121347"/>
          <a:ext cx="1632207" cy="1632207"/>
        </a:xfrm>
        <a:prstGeom prst="ellipse">
          <a:avLst/>
        </a:prstGeom>
        <a:blipFill>
          <a:blip xmlns:r="http://schemas.openxmlformats.org/officeDocument/2006/relationships"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43BE3-5F1D-4947-9515-FF7008000CB9}">
      <dsp:nvSpPr>
        <dsp:cNvPr id="0" name=""/>
        <dsp:cNvSpPr/>
      </dsp:nvSpPr>
      <dsp:spPr>
        <a:xfrm rot="10800000">
          <a:off x="-1" y="0"/>
          <a:ext cx="8572503" cy="1632207"/>
        </a:xfrm>
        <a:prstGeom prst="homePlat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75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dirty="0"/>
        </a:p>
      </dsp:txBody>
      <dsp:txXfrm rot="10800000">
        <a:off x="408051" y="0"/>
        <a:ext cx="8164451" cy="1632207"/>
      </dsp:txXfrm>
    </dsp:sp>
    <dsp:sp modelId="{403FA98B-32FD-2946-AABF-5F18DC9E220D}">
      <dsp:nvSpPr>
        <dsp:cNvPr id="0" name=""/>
        <dsp:cNvSpPr/>
      </dsp:nvSpPr>
      <dsp:spPr>
        <a:xfrm>
          <a:off x="0" y="21155"/>
          <a:ext cx="1644236" cy="1591679"/>
        </a:xfrm>
        <a:prstGeom prst="ellipse">
          <a:avLst/>
        </a:prstGeom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DFEAE-A4BA-6444-9812-4D87A4552F96}">
      <dsp:nvSpPr>
        <dsp:cNvPr id="0" name=""/>
        <dsp:cNvSpPr/>
      </dsp:nvSpPr>
      <dsp:spPr>
        <a:xfrm rot="10800000">
          <a:off x="-1" y="2121347"/>
          <a:ext cx="8572503" cy="1632207"/>
        </a:xfrm>
        <a:prstGeom prst="homePlate">
          <a:avLst/>
        </a:prstGeom>
        <a:solidFill>
          <a:schemeClr val="accent3">
            <a:shade val="80000"/>
            <a:hueOff val="-215214"/>
            <a:satOff val="3969"/>
            <a:lumOff val="231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75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dirty="0"/>
        </a:p>
      </dsp:txBody>
      <dsp:txXfrm rot="10800000">
        <a:off x="408051" y="2121347"/>
        <a:ext cx="8164451" cy="1632207"/>
      </dsp:txXfrm>
    </dsp:sp>
    <dsp:sp modelId="{332DA3D2-972E-A248-9455-C33BBC2B97A9}">
      <dsp:nvSpPr>
        <dsp:cNvPr id="0" name=""/>
        <dsp:cNvSpPr/>
      </dsp:nvSpPr>
      <dsp:spPr>
        <a:xfrm>
          <a:off x="8" y="2121347"/>
          <a:ext cx="1632207" cy="1632207"/>
        </a:xfrm>
        <a:prstGeom prst="ellipse">
          <a:avLst/>
        </a:prstGeom>
        <a:blipFill>
          <a:blip xmlns:r="http://schemas.openxmlformats.org/officeDocument/2006/relationships"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43BE3-5F1D-4947-9515-FF7008000CB9}">
      <dsp:nvSpPr>
        <dsp:cNvPr id="0" name=""/>
        <dsp:cNvSpPr/>
      </dsp:nvSpPr>
      <dsp:spPr>
        <a:xfrm rot="10800000">
          <a:off x="-1" y="0"/>
          <a:ext cx="8572503" cy="1632207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75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dirty="0"/>
        </a:p>
      </dsp:txBody>
      <dsp:txXfrm rot="10800000">
        <a:off x="408051" y="0"/>
        <a:ext cx="8164451" cy="1632207"/>
      </dsp:txXfrm>
    </dsp:sp>
    <dsp:sp modelId="{403FA98B-32FD-2946-AABF-5F18DC9E220D}">
      <dsp:nvSpPr>
        <dsp:cNvPr id="0" name=""/>
        <dsp:cNvSpPr/>
      </dsp:nvSpPr>
      <dsp:spPr>
        <a:xfrm>
          <a:off x="0" y="21155"/>
          <a:ext cx="1644236" cy="1591679"/>
        </a:xfrm>
        <a:prstGeom prst="ellipse">
          <a:avLst/>
        </a:prstGeom>
        <a:blipFill>
          <a:blip xmlns:r="http://schemas.openxmlformats.org/officeDocument/2006/relationships"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DFEAE-A4BA-6444-9812-4D87A4552F96}">
      <dsp:nvSpPr>
        <dsp:cNvPr id="0" name=""/>
        <dsp:cNvSpPr/>
      </dsp:nvSpPr>
      <dsp:spPr>
        <a:xfrm rot="10800000">
          <a:off x="-1" y="2121347"/>
          <a:ext cx="8572503" cy="1632207"/>
        </a:xfrm>
        <a:prstGeom prst="homePlate">
          <a:avLst/>
        </a:prstGeom>
        <a:solidFill>
          <a:schemeClr val="accent1">
            <a:shade val="50000"/>
            <a:hueOff val="498247"/>
            <a:satOff val="27330"/>
            <a:lumOff val="424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975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i="1" kern="1200" dirty="0"/>
        </a:p>
      </dsp:txBody>
      <dsp:txXfrm rot="10800000">
        <a:off x="408051" y="2121347"/>
        <a:ext cx="8164451" cy="1632207"/>
      </dsp:txXfrm>
    </dsp:sp>
    <dsp:sp modelId="{332DA3D2-972E-A248-9455-C33BBC2B97A9}">
      <dsp:nvSpPr>
        <dsp:cNvPr id="0" name=""/>
        <dsp:cNvSpPr/>
      </dsp:nvSpPr>
      <dsp:spPr>
        <a:xfrm>
          <a:off x="8" y="2121347"/>
          <a:ext cx="1632207" cy="1632207"/>
        </a:xfrm>
        <a:prstGeom prst="ellipse">
          <a:avLst/>
        </a:prstGeom>
        <a:blipFill>
          <a:blip xmlns:r="http://schemas.openxmlformats.org/officeDocument/2006/relationships"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34666-7820-FC43-B0B4-C7432A175DF2}" type="datetimeFigureOut">
              <a:rPr lang="it-IT" smtClean="0"/>
              <a:t>22/04/13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435AC-BDED-794E-A28E-EBA9CAFA3C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61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36945-3CED-D142-A3E4-426887544082}" type="datetimeFigureOut">
              <a:rPr lang="it-IT" smtClean="0"/>
              <a:t>22/04/13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6FF6B-AC00-234F-BD8B-BD3E7F65986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918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FF6B-AC00-234F-BD8B-BD3E7F65986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30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0D76-66CE-DF44-82FD-F2FD2042CBE1}" type="datetime1">
              <a:rPr lang="it-IT" smtClean="0"/>
              <a:t>22/04/13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4C97-6B3F-404B-89B6-0B2C9E24AF1E}" type="datetime1">
              <a:rPr lang="it-IT" smtClean="0"/>
              <a:t>22/04/13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2B16-2F54-1F49-82AD-71A040B755E2}" type="datetime1">
              <a:rPr lang="it-IT" smtClean="0"/>
              <a:t>22/04/13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0BF1-CC5D-D044-9342-607BC3FC12C8}" type="datetime1">
              <a:rPr lang="it-IT" smtClean="0"/>
              <a:t>22/04/13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3F63-C31C-BD4D-9C01-1BD756023D3C}" type="datetime1">
              <a:rPr lang="it-IT" smtClean="0"/>
              <a:t>22/04/13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7620-1CC8-BA4F-8568-877163C84517}" type="datetime1">
              <a:rPr lang="it-IT" smtClean="0"/>
              <a:t>22/04/13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8A-D3C8-8341-90E9-E8F71A8565AF}" type="datetime1">
              <a:rPr lang="it-IT" smtClean="0"/>
              <a:t>22/04/13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9761-C78F-C14F-B469-BB268785B856}" type="datetime1">
              <a:rPr lang="it-IT" smtClean="0"/>
              <a:t>22/04/13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7EDB-CB3B-AD48-99A1-83B1E7B89791}" type="datetime1">
              <a:rPr lang="it-IT" smtClean="0"/>
              <a:t>22/04/13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52EE-B729-E544-BB6E-02CD80ACD365}" type="datetime1">
              <a:rPr lang="it-IT" smtClean="0"/>
              <a:t>22/04/13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E524-3028-894A-A12C-F9FC5CD22B21}" type="datetime1">
              <a:rPr lang="it-IT" smtClean="0"/>
              <a:t>22/04/13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8174324-8930-E840-A120-97E019505681}" type="datetime1">
              <a:rPr lang="it-IT" smtClean="0"/>
              <a:t>22/04/13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file://localhost/Users/macpro/Desktop/presentazione/1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image" Target="file://localhost/Users/macpro/Desktop/presentazione/2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3" Type="http://schemas.openxmlformats.org/officeDocument/2006/relationships/image" Target="file://localhost/Users/macpro/Desktop/presentazione/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437922"/>
            <a:ext cx="7772400" cy="1780108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ISTITUTO COMPRENSIVO STATALE</a:t>
            </a: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rgbClr val="FF0000"/>
                </a:solidFill>
              </a:rPr>
              <a:t>“Moro – Lamanna” Mesoraca - Kr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47446"/>
            <a:ext cx="6400800" cy="1473200"/>
          </a:xfrm>
        </p:spPr>
        <p:txBody>
          <a:bodyPr>
            <a:normAutofit fontScale="55000" lnSpcReduction="20000"/>
          </a:bodyPr>
          <a:lstStyle/>
          <a:p>
            <a:r>
              <a:rPr lang="it-IT" sz="4700" dirty="0" smtClean="0"/>
              <a:t>AUTOVALUTAZIONE D’ISTITUTO</a:t>
            </a:r>
          </a:p>
          <a:p>
            <a:r>
              <a:rPr lang="it-IT" sz="4700" dirty="0" smtClean="0"/>
              <a:t>Report Progetto </a:t>
            </a:r>
            <a:r>
              <a:rPr lang="it-IT" sz="4700" dirty="0" smtClean="0"/>
              <a:t>“</a:t>
            </a:r>
            <a:r>
              <a:rPr lang="it-IT" sz="4700" b="1" i="1" dirty="0" smtClean="0">
                <a:solidFill>
                  <a:srgbClr val="FF6600"/>
                </a:solidFill>
              </a:rPr>
              <a:t>VALUTO ERGO  </a:t>
            </a:r>
            <a:r>
              <a:rPr lang="it-IT" sz="4700" b="1" i="1" dirty="0" smtClean="0">
                <a:solidFill>
                  <a:srgbClr val="FF6600"/>
                </a:solidFill>
              </a:rPr>
              <a:t>SUM</a:t>
            </a:r>
            <a:r>
              <a:rPr lang="it-IT" sz="4700" dirty="0" smtClean="0"/>
              <a:t>”</a:t>
            </a:r>
          </a:p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PON Valutazione e miglioramento (Codice 1-3-FSE-2009-3)</a:t>
            </a:r>
          </a:p>
          <a:p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Anno Scolastico 2012-2013</a:t>
            </a:r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5" y="709819"/>
            <a:ext cx="7379327" cy="1181070"/>
          </a:xfrm>
          <a:prstGeom prst="rect">
            <a:avLst/>
          </a:prstGeom>
        </p:spPr>
      </p:pic>
      <p:pic>
        <p:nvPicPr>
          <p:cNvPr id="7" name="Immagine 6" descr="logo scuola Moro Lamanna copia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33" y="3091176"/>
            <a:ext cx="1351844" cy="11562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177" y="5565424"/>
            <a:ext cx="514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Relatore </a:t>
            </a:r>
          </a:p>
          <a:p>
            <a:r>
              <a:rPr lang="it-IT" b="1" i="1" dirty="0" smtClean="0">
                <a:solidFill>
                  <a:srgbClr val="FF0000"/>
                </a:solidFill>
              </a:rPr>
              <a:t>Elio TALARICO</a:t>
            </a:r>
          </a:p>
          <a:p>
            <a:r>
              <a:rPr lang="it-IT" dirty="0" smtClean="0"/>
              <a:t>Dirigente Scolastico I.C. “Moro-Lamanna”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355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00000"/>
                </a:solidFill>
              </a:rPr>
              <a:t>IL QUESTIONARIO FAMIGLIE</a:t>
            </a:r>
            <a:endParaRPr lang="it-IT" dirty="0">
              <a:solidFill>
                <a:srgbClr val="800000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020125904"/>
              </p:ext>
            </p:extLst>
          </p:nvPr>
        </p:nvGraphicFramePr>
        <p:xfrm>
          <a:off x="359833" y="2638777"/>
          <a:ext cx="8572500" cy="375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123722" y="2786944"/>
            <a:ext cx="661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FATTORE 1</a:t>
            </a:r>
            <a:r>
              <a:rPr lang="it-IT" dirty="0" smtClean="0"/>
              <a:t>: </a:t>
            </a:r>
            <a:r>
              <a:rPr lang="it-IT" b="1" i="1" dirty="0" smtClean="0">
                <a:solidFill>
                  <a:srgbClr val="008000"/>
                </a:solidFill>
              </a:rPr>
              <a:t>ORGANIZZAZIONE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In esso è stata indagata la percezione riguardo a:</a:t>
            </a:r>
          </a:p>
          <a:p>
            <a:r>
              <a:rPr lang="it-IT" dirty="0">
                <a:solidFill>
                  <a:schemeClr val="bg1"/>
                </a:solidFill>
              </a:rPr>
              <a:t>L</a:t>
            </a:r>
            <a:r>
              <a:rPr lang="it-IT" dirty="0" smtClean="0">
                <a:solidFill>
                  <a:schemeClr val="bg1"/>
                </a:solidFill>
              </a:rPr>
              <a:t>’organizzazione generale dell’istituto, il funzionamento, l’orario scolastico, le modalità di comunicazione.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69066" y="4883958"/>
            <a:ext cx="6618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FATTORE 2</a:t>
            </a:r>
            <a:r>
              <a:rPr lang="it-IT" dirty="0" smtClean="0"/>
              <a:t>: </a:t>
            </a:r>
            <a:r>
              <a:rPr lang="it-IT" b="1" i="1" dirty="0" smtClean="0">
                <a:solidFill>
                  <a:srgbClr val="FF6600"/>
                </a:solidFill>
              </a:rPr>
              <a:t>ACCOGLIENZA e RELAZIONI</a:t>
            </a:r>
          </a:p>
          <a:p>
            <a:r>
              <a:rPr lang="it-IT" dirty="0" smtClean="0">
                <a:solidFill>
                  <a:srgbClr val="008000"/>
                </a:solidFill>
              </a:rPr>
              <a:t>In esso è stata indagata la percezione riguardo a:</a:t>
            </a:r>
          </a:p>
          <a:p>
            <a:r>
              <a:rPr lang="it-IT" dirty="0" smtClean="0">
                <a:solidFill>
                  <a:srgbClr val="008000"/>
                </a:solidFill>
              </a:rPr>
              <a:t>La frequenza, motivata o meno, del proprio figlio, le relazioni del proprio figlio con compagni e insegnanti, l’acquisizione di regole di convivenza civile.  </a:t>
            </a:r>
            <a:endParaRPr lang="it-IT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8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IL QUESTIONARIO FAMIGLIE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682386462"/>
              </p:ext>
            </p:extLst>
          </p:nvPr>
        </p:nvGraphicFramePr>
        <p:xfrm>
          <a:off x="359833" y="2638777"/>
          <a:ext cx="8572500" cy="375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123722" y="2744608"/>
            <a:ext cx="6763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FATTORE 3</a:t>
            </a:r>
            <a:r>
              <a:rPr lang="it-IT" dirty="0" smtClean="0"/>
              <a:t>: </a:t>
            </a:r>
            <a:r>
              <a:rPr lang="it-IT" b="1" i="1" dirty="0" smtClean="0">
                <a:solidFill>
                  <a:srgbClr val="FF6600"/>
                </a:solidFill>
              </a:rPr>
              <a:t>DIREZIONE, SEGRETERIA e COLLABORATORI SCOLASTICI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In esso è stata indagata la percezione riguardo a: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La disponibilità alla soluzione di eventuali problemi da parte del Dirigente e dell’ufficio di segreteria nonché la disponibilità dei collaboratori scolastici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69066" y="4883958"/>
            <a:ext cx="6618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FATTORE 4</a:t>
            </a:r>
            <a:r>
              <a:rPr lang="it-IT" dirty="0" smtClean="0"/>
              <a:t>: </a:t>
            </a:r>
            <a:r>
              <a:rPr lang="it-IT" b="1" i="1" dirty="0" smtClean="0">
                <a:solidFill>
                  <a:srgbClr val="FF6600"/>
                </a:solidFill>
              </a:rPr>
              <a:t>DOCENZA</a:t>
            </a:r>
          </a:p>
          <a:p>
            <a:r>
              <a:rPr lang="it-IT" dirty="0" smtClean="0">
                <a:solidFill>
                  <a:srgbClr val="800000"/>
                </a:solidFill>
              </a:rPr>
              <a:t>In esso è stata indagata la percezione riguardo a: </a:t>
            </a:r>
          </a:p>
          <a:p>
            <a:r>
              <a:rPr lang="it-IT" dirty="0">
                <a:solidFill>
                  <a:srgbClr val="800000"/>
                </a:solidFill>
              </a:rPr>
              <a:t>L</a:t>
            </a:r>
            <a:r>
              <a:rPr lang="it-IT" dirty="0" smtClean="0">
                <a:solidFill>
                  <a:srgbClr val="800000"/>
                </a:solidFill>
              </a:rPr>
              <a:t>a chiarezza e la pubblicità delle progettazioni di classe, alla relazione docente famiglia, alle scelte motivazionali dei docenti, ai criteri di valutazione degli alunni.</a:t>
            </a:r>
            <a:endParaRPr lang="it-I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8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QUESTIONARIO FAMIGLIE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371080928"/>
              </p:ext>
            </p:extLst>
          </p:nvPr>
        </p:nvGraphicFramePr>
        <p:xfrm>
          <a:off x="359833" y="2638777"/>
          <a:ext cx="8572500" cy="375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989667" y="2744608"/>
            <a:ext cx="6942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FATTORE 5</a:t>
            </a:r>
            <a:r>
              <a:rPr lang="it-IT" dirty="0" smtClean="0"/>
              <a:t>: </a:t>
            </a:r>
            <a:r>
              <a:rPr lang="it-IT" b="1" i="1" dirty="0" smtClean="0">
                <a:solidFill>
                  <a:srgbClr val="FF6600"/>
                </a:solidFill>
              </a:rPr>
              <a:t>SERVIZI (</a:t>
            </a:r>
            <a:r>
              <a:rPr lang="it-IT" b="1" i="1" dirty="0" smtClean="0">
                <a:solidFill>
                  <a:srgbClr val="000000"/>
                </a:solidFill>
              </a:rPr>
              <a:t>Igiene, Mensa, Sicurezza, Accoglienza anticipata</a:t>
            </a:r>
            <a:r>
              <a:rPr lang="it-IT" b="1" i="1" dirty="0" smtClean="0">
                <a:solidFill>
                  <a:srgbClr val="FF6600"/>
                </a:solidFill>
              </a:rPr>
              <a:t>)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In esso è stata indagata la percezione riguardo a: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Le condizioni igieniche dei locali, la qualità del servizio mensa, la sicurezza dei locali scolastici.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69066" y="4883958"/>
            <a:ext cx="661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FATTORE 6</a:t>
            </a:r>
            <a:r>
              <a:rPr lang="it-IT" dirty="0" smtClean="0"/>
              <a:t>: </a:t>
            </a:r>
            <a:r>
              <a:rPr lang="it-IT" b="1" i="1" dirty="0" smtClean="0">
                <a:solidFill>
                  <a:srgbClr val="FF6600"/>
                </a:solidFill>
              </a:rPr>
              <a:t>DIRITTO ALLO STUDIO e SUCCESSO FORMATIVO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 esso è stata indagata la percezione riguardo a: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La progettazione della scuola, le dotazioni tecnologiche, i progetti d’inclusione promossi: disabili, stranieri.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7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2677" y="2590800"/>
            <a:ext cx="7408333" cy="80997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PER LA VALUTAZIONE SONO STATI FISSATI I SEGUENTI PARAMETRI E INTERVALLI DI PUNTEGGIO: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VALUTAZIONE DELL’INDAGINE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2677" y="3485444"/>
            <a:ext cx="74083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</a:t>
            </a:r>
            <a:r>
              <a:rPr lang="it-IT" sz="2400" dirty="0" smtClean="0"/>
              <a:t>  </a:t>
            </a:r>
            <a:r>
              <a:rPr lang="it-IT" sz="4000" b="1" i="1" dirty="0" smtClean="0">
                <a:solidFill>
                  <a:srgbClr val="FF0000"/>
                </a:solidFill>
              </a:rPr>
              <a:t>1.</a:t>
            </a:r>
            <a:r>
              <a:rPr lang="it-IT" sz="2400" dirty="0" smtClean="0"/>
              <a:t> </a:t>
            </a:r>
            <a:r>
              <a:rPr lang="it-IT" sz="2800" dirty="0" smtClean="0"/>
              <a:t>Livello di partecipazione stabilito sulla base della percentuale del numero di questionari distribuiti e di quelli restituiti:</a:t>
            </a:r>
          </a:p>
          <a:p>
            <a:pPr algn="ctr"/>
            <a:r>
              <a:rPr lang="it-IT" sz="4400" b="1" i="1" dirty="0" smtClean="0">
                <a:solidFill>
                  <a:srgbClr val="FF6600"/>
                </a:solidFill>
              </a:rPr>
              <a:t>ALMENO IL 70% dei questionari restituiti da parte dei genitori </a:t>
            </a:r>
            <a:endParaRPr lang="it-IT" sz="44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1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VALUTAZIONE DELL’INDAGINE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1446" y="2271889"/>
            <a:ext cx="78852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</a:t>
            </a:r>
            <a:r>
              <a:rPr lang="it-IT" sz="2400" dirty="0" smtClean="0"/>
              <a:t>  </a:t>
            </a:r>
            <a:r>
              <a:rPr lang="it-IT" sz="4000" b="1" i="1" dirty="0" smtClean="0">
                <a:solidFill>
                  <a:srgbClr val="FF0000"/>
                </a:solidFill>
              </a:rPr>
              <a:t>2.</a:t>
            </a:r>
            <a:r>
              <a:rPr lang="it-IT" sz="2800" b="1" i="1" dirty="0" smtClean="0"/>
              <a:t> Il valore percentuale delle risposte ad ogni item. I valori e relativi descrittori utilizzati sono stati i seguenti:</a:t>
            </a:r>
          </a:p>
          <a:p>
            <a:pPr algn="just"/>
            <a:r>
              <a:rPr lang="it-IT" sz="3600" b="1" i="1" dirty="0" smtClean="0">
                <a:solidFill>
                  <a:srgbClr val="FF6600"/>
                </a:solidFill>
              </a:rPr>
              <a:t>Percentuale </a:t>
            </a:r>
            <a:r>
              <a:rPr lang="it-IT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&lt; 60% </a:t>
            </a:r>
            <a:r>
              <a:rPr lang="it-IT" sz="3600" b="1" i="1" dirty="0" smtClean="0">
                <a:solidFill>
                  <a:srgbClr val="FF6600"/>
                </a:solidFill>
              </a:rPr>
              <a:t>risultati insufficienti</a:t>
            </a:r>
          </a:p>
          <a:p>
            <a:pPr algn="just"/>
            <a:r>
              <a:rPr lang="it-IT" sz="3600" b="1" i="1" dirty="0" smtClean="0">
                <a:solidFill>
                  <a:srgbClr val="FF6600"/>
                </a:solidFill>
              </a:rPr>
              <a:t>Percentuale </a:t>
            </a:r>
            <a:r>
              <a:rPr lang="it-IT" sz="3600" b="1" i="1" dirty="0" smtClean="0">
                <a:solidFill>
                  <a:srgbClr val="0D0D0D"/>
                </a:solidFill>
              </a:rPr>
              <a:t>&gt; 60% </a:t>
            </a:r>
            <a:r>
              <a:rPr lang="it-IT" sz="3600" b="1" i="1" dirty="0" smtClean="0">
                <a:solidFill>
                  <a:srgbClr val="FF6600"/>
                </a:solidFill>
              </a:rPr>
              <a:t>risultati sufficienti</a:t>
            </a:r>
          </a:p>
          <a:p>
            <a:pPr algn="just"/>
            <a:r>
              <a:rPr lang="it-IT" sz="3600" b="1" i="1" dirty="0" smtClean="0">
                <a:solidFill>
                  <a:srgbClr val="FF6600"/>
                </a:solidFill>
              </a:rPr>
              <a:t>Percentuale </a:t>
            </a:r>
            <a:r>
              <a:rPr lang="it-IT" sz="3600" b="1" i="1" dirty="0" smtClean="0">
                <a:solidFill>
                  <a:srgbClr val="0D0D0D"/>
                </a:solidFill>
              </a:rPr>
              <a:t>&gt; 70% </a:t>
            </a:r>
            <a:r>
              <a:rPr lang="it-IT" sz="3600" b="1" i="1" dirty="0" smtClean="0">
                <a:solidFill>
                  <a:srgbClr val="FF6600"/>
                </a:solidFill>
              </a:rPr>
              <a:t>risultati apprezzabili</a:t>
            </a:r>
          </a:p>
          <a:p>
            <a:pPr algn="just"/>
            <a:r>
              <a:rPr lang="it-IT" sz="3600" b="1" i="1" dirty="0" smtClean="0">
                <a:solidFill>
                  <a:srgbClr val="FF6600"/>
                </a:solidFill>
              </a:rPr>
              <a:t>Percentuale </a:t>
            </a:r>
            <a:r>
              <a:rPr lang="it-IT" sz="3600" b="1" i="1" dirty="0" smtClean="0">
                <a:solidFill>
                  <a:srgbClr val="0D0D0D"/>
                </a:solidFill>
              </a:rPr>
              <a:t>&gt; 80% </a:t>
            </a:r>
            <a:r>
              <a:rPr lang="it-IT" sz="3600" b="1" i="1" dirty="0" smtClean="0">
                <a:solidFill>
                  <a:srgbClr val="FF6600"/>
                </a:solidFill>
              </a:rPr>
              <a:t>risultati buoni</a:t>
            </a:r>
          </a:p>
          <a:p>
            <a:pPr algn="just"/>
            <a:r>
              <a:rPr lang="it-IT" sz="3600" b="1" i="1" dirty="0" smtClean="0">
                <a:solidFill>
                  <a:srgbClr val="FF6600"/>
                </a:solidFill>
              </a:rPr>
              <a:t>Percentuale </a:t>
            </a:r>
            <a:r>
              <a:rPr lang="it-IT" sz="3600" b="1" i="1" dirty="0" smtClean="0">
                <a:solidFill>
                  <a:srgbClr val="0D0D0D"/>
                </a:solidFill>
              </a:rPr>
              <a:t>&gt; 90% </a:t>
            </a:r>
            <a:r>
              <a:rPr lang="it-IT" sz="3600" b="1" i="1" dirty="0" smtClean="0">
                <a:solidFill>
                  <a:srgbClr val="FF6600"/>
                </a:solidFill>
              </a:rPr>
              <a:t>risultati eccellenti  </a:t>
            </a:r>
            <a:endParaRPr lang="it-IT" sz="3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0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QUESTIONARIO FAMIGLIE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72067" y="2631721"/>
            <a:ext cx="7408333" cy="88194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/>
              <a:t>SCUOLA DELL’INFANZIA:</a:t>
            </a:r>
          </a:p>
          <a:p>
            <a:pPr marL="0" indent="0">
              <a:buNone/>
            </a:pPr>
            <a:r>
              <a:rPr lang="it-IT" b="1" dirty="0" smtClean="0"/>
              <a:t>Questionari consegnati 232 restituiti 180 (78%)</a:t>
            </a:r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6" name="Segnaposto contenuto 4"/>
          <p:cNvSpPr txBox="1">
            <a:spLocks/>
          </p:cNvSpPr>
          <p:nvPr/>
        </p:nvSpPr>
        <p:spPr>
          <a:xfrm>
            <a:off x="872067" y="3633610"/>
            <a:ext cx="7408333" cy="935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SCUOLA PRIMARIA:</a:t>
            </a:r>
          </a:p>
          <a:p>
            <a:pPr marL="0" indent="0">
              <a:buFont typeface="Symbol" pitchFamily="18" charset="2"/>
              <a:buNone/>
            </a:pPr>
            <a:r>
              <a:rPr lang="it-IT" b="1" dirty="0" smtClean="0">
                <a:solidFill>
                  <a:srgbClr val="217436"/>
                </a:solidFill>
              </a:rPr>
              <a:t>Questionari consegnati 373 restituiti 343 (92%)</a:t>
            </a:r>
          </a:p>
          <a:p>
            <a:pPr marL="0" indent="0">
              <a:buFont typeface="Symbol" pitchFamily="18" charset="2"/>
              <a:buNone/>
            </a:pPr>
            <a:endParaRPr lang="it-IT" b="1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872067" y="4684889"/>
            <a:ext cx="7408333" cy="8819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SCUOLA SECONDARIA DI I GRADO:</a:t>
            </a:r>
          </a:p>
          <a:p>
            <a:pPr marL="0" indent="0">
              <a:buFont typeface="Symbol" pitchFamily="18" charset="2"/>
              <a:buNone/>
            </a:pP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Questionari consegnati 209 restituiti 200 (97%)</a:t>
            </a:r>
          </a:p>
          <a:p>
            <a:pPr marL="0" indent="0">
              <a:buFont typeface="Symbol" pitchFamily="18" charset="2"/>
              <a:buNone/>
            </a:pPr>
            <a:endParaRPr lang="it-IT" b="1" dirty="0"/>
          </a:p>
        </p:txBody>
      </p:sp>
      <p:sp>
        <p:nvSpPr>
          <p:cNvPr id="8" name="Segnaposto contenuto 4"/>
          <p:cNvSpPr txBox="1">
            <a:spLocks/>
          </p:cNvSpPr>
          <p:nvPr/>
        </p:nvSpPr>
        <p:spPr>
          <a:xfrm>
            <a:off x="872067" y="5705123"/>
            <a:ext cx="7408333" cy="93415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TOTALE ISTITUTO:</a:t>
            </a:r>
          </a:p>
          <a:p>
            <a:pPr marL="0" indent="0">
              <a:buFont typeface="Symbol" pitchFamily="18" charset="2"/>
              <a:buNone/>
            </a:pPr>
            <a:r>
              <a:rPr lang="it-IT" b="1" dirty="0" smtClean="0">
                <a:solidFill>
                  <a:schemeClr val="bg1">
                    <a:lumMod val="95000"/>
                  </a:schemeClr>
                </a:solidFill>
              </a:rPr>
              <a:t>Questionari consegnati 814 restituiti 723 (89%)</a:t>
            </a:r>
          </a:p>
          <a:p>
            <a:pPr marL="0" indent="0">
              <a:buFont typeface="Symbol" pitchFamily="18" charset="2"/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7580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IL QUESTIONARIO FAMIGLIE</a:t>
            </a:r>
            <a:endParaRPr lang="it-IT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652888"/>
            <a:ext cx="7478890" cy="402701"/>
          </a:xfrm>
          <a:solidFill>
            <a:schemeClr val="bg2">
              <a:lumMod val="2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Fattore 1: Organizzazione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9319964"/>
              </p:ext>
            </p:extLst>
          </p:nvPr>
        </p:nvGraphicFramePr>
        <p:xfrm>
          <a:off x="931863" y="3061583"/>
          <a:ext cx="7478359" cy="350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82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IL QUESTIONARIO FAMIGLIE</a:t>
            </a:r>
            <a:endParaRPr lang="it-IT" dirty="0">
              <a:ln w="10160">
                <a:solidFill>
                  <a:schemeClr val="accent1"/>
                </a:solidFill>
                <a:prstDash val="solid"/>
              </a:ln>
              <a:solidFill>
                <a:srgbClr val="FF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659944"/>
            <a:ext cx="7253817" cy="401638"/>
          </a:xfrm>
          <a:solidFill>
            <a:srgbClr val="06436B"/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Fattore 1: Organizzazione</a:t>
            </a:r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0199388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07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646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IL QUESTIONARIO FAMIGLIE</a:t>
            </a:r>
            <a:endParaRPr lang="it-IT" dirty="0">
              <a:ln w="10160">
                <a:solidFill>
                  <a:schemeClr val="accent1"/>
                </a:solidFill>
                <a:prstDash val="solid"/>
              </a:ln>
              <a:solidFill>
                <a:srgbClr val="FF646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662116"/>
            <a:ext cx="7253817" cy="399465"/>
          </a:xfrm>
          <a:solidFill>
            <a:schemeClr val="bg2">
              <a:lumMod val="2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Fattore 1: Organizzazione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817205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311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IL QUESTIONARIO FAMIGLIE</a:t>
            </a:r>
            <a:endParaRPr lang="it-IT" dirty="0">
              <a:ln w="10160">
                <a:solidFill>
                  <a:schemeClr val="accent1"/>
                </a:solidFill>
                <a:prstDash val="solid"/>
              </a:ln>
              <a:solidFill>
                <a:srgbClr val="8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654940"/>
            <a:ext cx="7253817" cy="406641"/>
          </a:xfrm>
          <a:solidFill>
            <a:srgbClr val="06436B"/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Fattore 1: Organizzazione</a:t>
            </a:r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0138156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58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64256"/>
            <a:ext cx="7772400" cy="1780108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solidFill>
                  <a:srgbClr val="FF6600"/>
                </a:solidFill>
              </a:rPr>
              <a:t>UN SALUTO DI</a:t>
            </a:r>
            <a:endParaRPr lang="it-IT" sz="6600" b="1" dirty="0">
              <a:solidFill>
                <a:srgbClr val="FF66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85800" y="2137785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BENVENUTO</a:t>
            </a:r>
            <a:endParaRPr lang="it-IT" sz="96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3426826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9600" b="1" dirty="0" smtClean="0">
                <a:solidFill>
                  <a:srgbClr val="FF6600"/>
                </a:solidFill>
              </a:rPr>
              <a:t>A TUTTI I PRESENTI</a:t>
            </a:r>
            <a:endParaRPr lang="it-IT" sz="9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9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Punti di forza e criticità 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Fattore 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PUNTI DI FORZA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PUNTO DI CRITICITA’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457200" y="3317876"/>
            <a:ext cx="3809999" cy="258233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Efficaci azioni comunicative </a:t>
            </a:r>
          </a:p>
          <a:p>
            <a:pPr algn="ctr"/>
            <a:r>
              <a:rPr lang="it-IT" dirty="0" smtClean="0"/>
              <a:t>Scuola/Famiglia relative a:</a:t>
            </a:r>
          </a:p>
          <a:p>
            <a:pPr algn="ctr"/>
            <a:r>
              <a:rPr lang="it-IT" dirty="0" smtClean="0"/>
              <a:t>(predisposizione incontri periodici , organizzazione gite ed attività varie)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4660393" y="3433941"/>
            <a:ext cx="3809999" cy="25823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Le famiglie necessitano di una maggiore conoscenza generale dell’organizzazione dell’Istituto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362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 QUESTIONARIO FAMIGLIE</a:t>
            </a:r>
            <a:endParaRPr lang="it-I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603500"/>
            <a:ext cx="7253818" cy="45029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dirty="0" smtClean="0"/>
              <a:t>Fattore 2: Accoglienza/Relazioni</a:t>
            </a:r>
            <a:endParaRPr lang="it-IT" dirty="0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3493824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60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 QUESTIONARIO FAMIGLIE</a:t>
            </a:r>
            <a:endParaRPr lang="it-I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863" y="2575279"/>
            <a:ext cx="7253287" cy="480310"/>
          </a:xfrm>
          <a:solidFill>
            <a:srgbClr val="F9D98C"/>
          </a:solidFill>
        </p:spPr>
        <p:txBody>
          <a:bodyPr>
            <a:normAutofit/>
          </a:bodyPr>
          <a:lstStyle/>
          <a:p>
            <a:r>
              <a:rPr lang="it-IT" dirty="0" smtClean="0"/>
              <a:t>Fattore 2: Accoglienza/Relazioni</a:t>
            </a:r>
            <a:endParaRPr lang="it-IT" dirty="0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9950885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368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 QUESTIONARIO FAMIGLIE</a:t>
            </a:r>
            <a:endParaRPr lang="it-I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624666"/>
            <a:ext cx="7253818" cy="43691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dirty="0" smtClean="0"/>
              <a:t>Fattore 2: Accoglienza/Relazioni</a:t>
            </a:r>
            <a:endParaRPr lang="it-IT" dirty="0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9020553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993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 QUESTIONARIO FAMIGLIE</a:t>
            </a:r>
            <a:endParaRPr lang="it-I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610555"/>
            <a:ext cx="7253818" cy="44503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dirty="0" smtClean="0"/>
              <a:t>Fattore 2: Accoglienza/Relazioni</a:t>
            </a:r>
            <a:endParaRPr lang="it-IT" dirty="0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2073228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189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losione 1 8"/>
          <p:cNvSpPr/>
          <p:nvPr/>
        </p:nvSpPr>
        <p:spPr>
          <a:xfrm>
            <a:off x="296333" y="585611"/>
            <a:ext cx="5971311" cy="6484055"/>
          </a:xfrm>
          <a:prstGeom prst="irregularSeal1">
            <a:avLst/>
          </a:prstGeom>
          <a:gradFill flip="none" rotWithShape="1">
            <a:gsLst>
              <a:gs pos="0">
                <a:schemeClr val="accent5">
                  <a:tint val="96000"/>
                  <a:satMod val="120000"/>
                  <a:lumMod val="120000"/>
                  <a:alpha val="48000"/>
                </a:schemeClr>
              </a:gs>
              <a:gs pos="100000">
                <a:schemeClr val="accent5">
                  <a:shade val="89000"/>
                  <a:lumMod val="90000"/>
                  <a:alpha val="4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Punti di forza e di </a:t>
            </a:r>
            <a:r>
              <a:rPr lang="it-IT" dirty="0" err="1" smtClean="0"/>
              <a:t>criticita’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FATTORE 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96333" y="1565167"/>
            <a:ext cx="3822192" cy="639762"/>
          </a:xfrm>
        </p:spPr>
        <p:txBody>
          <a:bodyPr/>
          <a:lstStyle/>
          <a:p>
            <a:r>
              <a:rPr lang="it-IT" dirty="0" smtClean="0"/>
              <a:t>PUNTI DI FORZA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741811" y="2793648"/>
            <a:ext cx="3822192" cy="639762"/>
          </a:xfrm>
        </p:spPr>
        <p:txBody>
          <a:bodyPr/>
          <a:lstStyle/>
          <a:p>
            <a:r>
              <a:rPr lang="it-IT" dirty="0" smtClean="0"/>
              <a:t>PUNTI DI CRITICITA’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1606746" y="2174876"/>
            <a:ext cx="3402697" cy="32649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Clima favorevole alla crescita positiva dei rapporti alunno/docente, </a:t>
            </a:r>
          </a:p>
          <a:p>
            <a:pPr algn="ctr"/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alunno/alunno. Riconoscimento del ruolo educativo della scuola ai fini dell’insegnamento di una corretta interpretazione delle dinamiche che regolano la convivenza civile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971311" y="3421944"/>
            <a:ext cx="2991556" cy="254705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Dall’indagine non è emerso nessun aspetto critico di particolare rilevanza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678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QUESTIONARIO FAMIGLIE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96444"/>
            <a:ext cx="7253818" cy="4651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/>
              <a:t>Fattore 3: Direzione, Segreteria e </a:t>
            </a:r>
            <a:r>
              <a:rPr lang="it-IT" dirty="0" err="1" smtClean="0"/>
              <a:t>Coll</a:t>
            </a:r>
            <a:r>
              <a:rPr lang="it-IT" dirty="0" smtClean="0"/>
              <a:t>. Scolastici</a:t>
            </a:r>
            <a:endParaRPr lang="it-IT" dirty="0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3204559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455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QUESTIONARIO FAMIGLIE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862" y="2589388"/>
            <a:ext cx="7253287" cy="47219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/>
              <a:t>Fattore 3: Direzione, Segreteria e </a:t>
            </a:r>
            <a:r>
              <a:rPr lang="it-IT" dirty="0" err="1" smtClean="0"/>
              <a:t>Coll</a:t>
            </a:r>
            <a:r>
              <a:rPr lang="it-IT" dirty="0" smtClean="0"/>
              <a:t>. Scolastici</a:t>
            </a:r>
            <a:endParaRPr lang="it-IT" dirty="0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0252631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103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QUESTIONARIO FAMIGLIE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3"/>
            <a:ext cx="7253818" cy="47325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/>
              <a:t>Fattore 3: Direzione, Segreteria e </a:t>
            </a:r>
            <a:r>
              <a:rPr lang="it-IT" dirty="0" err="1" smtClean="0"/>
              <a:t>Coll</a:t>
            </a:r>
            <a:r>
              <a:rPr lang="it-IT" dirty="0" smtClean="0"/>
              <a:t>. Scolastici</a:t>
            </a:r>
            <a:endParaRPr lang="it-IT" dirty="0"/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5054409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5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QUESTIONARIO FAMIGLIE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3: Direzione, Segreteria 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Coll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Scolastici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5145541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293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1750826"/>
            <a:ext cx="7408333" cy="4038088"/>
          </a:xfrm>
        </p:spPr>
        <p:txBody>
          <a:bodyPr>
            <a:noAutofit/>
          </a:bodyPr>
          <a:lstStyle/>
          <a:p>
            <a:r>
              <a:rPr lang="it-IT" sz="1600" dirty="0" smtClean="0"/>
              <a:t>Dirigente Scolastico 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Elio TALARICO</a:t>
            </a:r>
          </a:p>
          <a:p>
            <a:r>
              <a:rPr lang="it-IT" sz="1600" dirty="0" smtClean="0">
                <a:solidFill>
                  <a:srgbClr val="06436B"/>
                </a:solidFill>
              </a:rPr>
              <a:t>Esperta INVALSI</a:t>
            </a:r>
            <a:r>
              <a:rPr lang="it-IT" sz="1600" b="1" i="1" dirty="0" smtClean="0">
                <a:solidFill>
                  <a:srgbClr val="06436B"/>
                </a:solidFill>
              </a:rPr>
              <a:t> 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Catterina PASQUALIN</a:t>
            </a:r>
          </a:p>
          <a:p>
            <a:r>
              <a:rPr lang="it-IT" sz="1600" dirty="0" smtClean="0">
                <a:solidFill>
                  <a:schemeClr val="bg2">
                    <a:lumMod val="25000"/>
                  </a:schemeClr>
                </a:solidFill>
              </a:rPr>
              <a:t>Referente progetto</a:t>
            </a:r>
          </a:p>
          <a:p>
            <a:pPr marL="279400" lvl="2" indent="0">
              <a:buNone/>
            </a:pPr>
            <a:r>
              <a:rPr lang="it-IT" sz="1600" b="1" i="1" dirty="0">
                <a:solidFill>
                  <a:srgbClr val="FF0000"/>
                </a:solidFill>
              </a:rPr>
              <a:t>Antonietta </a:t>
            </a:r>
            <a:r>
              <a:rPr lang="it-IT" sz="1600" b="1" i="1" dirty="0" smtClean="0">
                <a:solidFill>
                  <a:srgbClr val="FF0000"/>
                </a:solidFill>
              </a:rPr>
              <a:t>FERRAZZO</a:t>
            </a:r>
            <a:endParaRPr lang="it-IT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it-IT" sz="1600" dirty="0" smtClean="0">
                <a:solidFill>
                  <a:srgbClr val="06436B"/>
                </a:solidFill>
              </a:rPr>
              <a:t>Docenti: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Antonio AIELLO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Domenico BUBBA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Antonella CAPOCCHIANO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Beniamino CAPOCCHIANO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Antonio COVELLI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Petronilla ESPOSITO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Carolina GRIMALDI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Eleonora PARISE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Rosina PARISE</a:t>
            </a:r>
          </a:p>
          <a:p>
            <a:pPr marL="301943" lvl="1" indent="0">
              <a:buNone/>
            </a:pPr>
            <a:r>
              <a:rPr lang="it-IT" sz="1600" b="1" i="1" dirty="0" smtClean="0">
                <a:solidFill>
                  <a:srgbClr val="FF0000"/>
                </a:solidFill>
              </a:rPr>
              <a:t>Sara RIZZA</a:t>
            </a:r>
          </a:p>
          <a:p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GRUPPO DI LAVORO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99" y="3048021"/>
            <a:ext cx="3781777" cy="2836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982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Punti di forza e di criticità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FATTORE 3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9008" y="1900237"/>
            <a:ext cx="3822192" cy="639762"/>
          </a:xfrm>
        </p:spPr>
        <p:txBody>
          <a:bodyPr/>
          <a:lstStyle/>
          <a:p>
            <a:r>
              <a:rPr lang="it-IT" dirty="0" smtClean="0"/>
              <a:t>PUNTO DI FORZA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80488" y="2539999"/>
            <a:ext cx="3822192" cy="639762"/>
          </a:xfrm>
        </p:spPr>
        <p:txBody>
          <a:bodyPr/>
          <a:lstStyle/>
          <a:p>
            <a:r>
              <a:rPr lang="it-IT" dirty="0" smtClean="0"/>
              <a:t>PUNTO DI CRITICITA’</a:t>
            </a:r>
            <a:endParaRPr lang="it-IT" dirty="0"/>
          </a:p>
        </p:txBody>
      </p:sp>
      <p:sp>
        <p:nvSpPr>
          <p:cNvPr id="7" name="Stella a 16 punte 6"/>
          <p:cNvSpPr/>
          <p:nvPr/>
        </p:nvSpPr>
        <p:spPr>
          <a:xfrm>
            <a:off x="280811" y="2398889"/>
            <a:ext cx="4699677" cy="4381500"/>
          </a:xfrm>
          <a:prstGeom prst="star16">
            <a:avLst/>
          </a:prstGeom>
          <a:solidFill>
            <a:srgbClr val="9658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Buona capacità del D.S. e dell’ufficio di segreteria di dare risposte alla risoluzione di problematiche varie.</a:t>
            </a:r>
          </a:p>
        </p:txBody>
      </p:sp>
      <p:sp>
        <p:nvSpPr>
          <p:cNvPr id="8" name="Stella a 24 punte 7"/>
          <p:cNvSpPr/>
          <p:nvPr/>
        </p:nvSpPr>
        <p:spPr>
          <a:xfrm>
            <a:off x="4924779" y="3019778"/>
            <a:ext cx="4014610" cy="3760611"/>
          </a:xfrm>
          <a:prstGeom prst="star2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Richiesta di maggiore disponibilità e cortesia da parte dei collaboratori scolastici… specie in alcuni plessi dell’Istituto</a:t>
            </a: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6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QUESTIONARIO FAMIGLIE</a:t>
            </a: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4: Docenza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8799132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42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QUESTIONARIO FAMIGLIE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4: Docenza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1922526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70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QUESTIONARIO FAMIGLIE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4: Docenza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5594150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032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QUESTIONARIO FAMIGLIE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4: Docenza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1520624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827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Punti di forza e criticità 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FATTORE 4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2833" y="1845569"/>
            <a:ext cx="3822192" cy="639762"/>
          </a:xfrm>
        </p:spPr>
        <p:txBody>
          <a:bodyPr/>
          <a:lstStyle/>
          <a:p>
            <a:r>
              <a:rPr lang="it-IT" dirty="0" smtClean="0"/>
              <a:t>PUNTO DI FORZA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PUNTO DI CRITICITA’</a:t>
            </a:r>
            <a:endParaRPr lang="it-IT" dirty="0"/>
          </a:p>
        </p:txBody>
      </p:sp>
      <p:sp>
        <p:nvSpPr>
          <p:cNvPr id="8" name="Stella a 10 punte 7"/>
          <p:cNvSpPr/>
          <p:nvPr/>
        </p:nvSpPr>
        <p:spPr>
          <a:xfrm>
            <a:off x="358422" y="2398889"/>
            <a:ext cx="4587522" cy="4459111"/>
          </a:xfrm>
          <a:prstGeom prst="star10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200" dirty="0" smtClean="0"/>
              <a:t>Si evidenziano in tutti gli ordini di scuola, apprezzamenti eccellenti riguardo all’azione educativa e didattica dei docenti ed ai rapporti proficui che intercorrono tra di essi e la famiglia </a:t>
            </a:r>
            <a:endParaRPr lang="it-IT" sz="2200" dirty="0"/>
          </a:p>
        </p:txBody>
      </p:sp>
      <p:sp>
        <p:nvSpPr>
          <p:cNvPr id="9" name="Stella a 12 punte 8"/>
          <p:cNvSpPr/>
          <p:nvPr/>
        </p:nvSpPr>
        <p:spPr>
          <a:xfrm>
            <a:off x="4945944" y="3317875"/>
            <a:ext cx="3584222" cy="3391958"/>
          </a:xfrm>
          <a:prstGeom prst="star12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NESSUNA CRITICITA’ EMERSA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5052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QUESTIONARIO FAMIGLIE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accent4"/>
          </a:solidFill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: Servizi (igiene, mensa, sicurezza, accoglienza anticipata…)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5780579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89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QUESTIONARIO FAMIGLIE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accent4"/>
          </a:solidFill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: Servizi (igiene, mensa, sicurezza, accoglienza anticipata…)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6991524"/>
              </p:ext>
            </p:extLst>
          </p:nvPr>
        </p:nvGraphicFramePr>
        <p:xfrm>
          <a:off x="931863" y="3061582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15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QUESTIONARIO FAMIGLIE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accent4"/>
          </a:solidFill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: Servizi (igiene, mensa, sicurezza, accoglienza anticipata…)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3358136"/>
              </p:ext>
            </p:extLst>
          </p:nvPr>
        </p:nvGraphicFramePr>
        <p:xfrm>
          <a:off x="931332" y="3048533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31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Punti di forza e criticità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FATTORE 5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79022" y="2746732"/>
            <a:ext cx="3822192" cy="639762"/>
          </a:xfrm>
        </p:spPr>
        <p:txBody>
          <a:bodyPr/>
          <a:lstStyle/>
          <a:p>
            <a:r>
              <a:rPr lang="it-IT" dirty="0" smtClean="0"/>
              <a:t>PUNTO DI FORZA</a:t>
            </a:r>
            <a:endParaRPr lang="it-IT" dirty="0"/>
          </a:p>
        </p:txBody>
      </p:sp>
      <p:sp>
        <p:nvSpPr>
          <p:cNvPr id="7" name="Targa 6"/>
          <p:cNvSpPr/>
          <p:nvPr/>
        </p:nvSpPr>
        <p:spPr>
          <a:xfrm>
            <a:off x="522111" y="3372556"/>
            <a:ext cx="2843389" cy="2885722"/>
          </a:xfrm>
          <a:prstGeom prst="plaque">
            <a:avLst/>
          </a:prstGeom>
          <a:solidFill>
            <a:srgbClr val="3E7D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FFFFFF"/>
                </a:solidFill>
              </a:rPr>
              <a:t>Se pur lievemente, è stata evidenziata una sufficiente capacità ricettiva, riguardo all’accoglienza e quindi alla sorveglianza degli alunni che anticipano per vari motivi l’arrivo a scuola.  </a:t>
            </a:r>
            <a:endParaRPr lang="it-IT" sz="1600" dirty="0">
              <a:solidFill>
                <a:srgbClr val="FFFFFF"/>
              </a:solidFill>
            </a:endParaRPr>
          </a:p>
        </p:txBody>
      </p:sp>
      <p:sp>
        <p:nvSpPr>
          <p:cNvPr id="8" name="Stella a 16 punte 7"/>
          <p:cNvSpPr/>
          <p:nvPr/>
        </p:nvSpPr>
        <p:spPr>
          <a:xfrm>
            <a:off x="3005666" y="1386445"/>
            <a:ext cx="6208890" cy="5369277"/>
          </a:xfrm>
          <a:prstGeom prst="star16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In tutti gli ordini di scuola è stato evidenziato che il servizio mensa, ma più propriamente la qualità del cibo preparato, risulta essere molto scadente e quindi poco apprezzata. I locali scolastici non sono tenuti adeguatamente puliti e le strutture sono deficitarie dal punto di vista della sicurezza. 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222551" y="2227087"/>
            <a:ext cx="3822192" cy="639762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</a:rPr>
              <a:t>PUNTI DI CRITICITA’</a:t>
            </a:r>
          </a:p>
        </p:txBody>
      </p:sp>
    </p:spTree>
    <p:extLst>
      <p:ext uri="{BB962C8B-B14F-4D97-AF65-F5344CB8AC3E}">
        <p14:creationId xmlns:p14="http://schemas.microsoft.com/office/powerpoint/2010/main" val="256547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0883" y="338667"/>
            <a:ext cx="4065918" cy="2429934"/>
          </a:xfrm>
        </p:spPr>
        <p:txBody>
          <a:bodyPr/>
          <a:lstStyle/>
          <a:p>
            <a:pPr lvl="0"/>
            <a:r>
              <a:rPr lang="it-IT" b="1" i="1" dirty="0">
                <a:solidFill>
                  <a:srgbClr val="FFFF00"/>
                </a:solidFill>
              </a:rPr>
              <a:t>Audit </a:t>
            </a:r>
            <a:br>
              <a:rPr lang="it-IT" b="1" i="1" dirty="0">
                <a:solidFill>
                  <a:srgbClr val="FFFF00"/>
                </a:solidFill>
              </a:rPr>
            </a:br>
            <a:r>
              <a:rPr lang="it-IT" b="1" i="1" dirty="0">
                <a:solidFill>
                  <a:srgbClr val="FFFF00"/>
                </a:solidFill>
              </a:rPr>
              <a:t>Scuola Media Lamanna</a:t>
            </a:r>
            <a:br>
              <a:rPr lang="it-IT" b="1" i="1" dirty="0">
                <a:solidFill>
                  <a:srgbClr val="FFFF00"/>
                </a:solidFill>
              </a:rPr>
            </a:br>
            <a:r>
              <a:rPr lang="it-IT" b="1" i="1" dirty="0">
                <a:solidFill>
                  <a:srgbClr val="FFFF00"/>
                </a:solidFill>
              </a:rPr>
              <a:t>Anno Scolastico 2009/</a:t>
            </a:r>
            <a:r>
              <a:rPr lang="it-IT" b="1" i="1" dirty="0" smtClean="0">
                <a:solidFill>
                  <a:srgbClr val="FFFF00"/>
                </a:solidFill>
              </a:rPr>
              <a:t>10</a:t>
            </a:r>
            <a:r>
              <a:rPr lang="it-IT" b="1" i="1" dirty="0">
                <a:solidFill>
                  <a:srgbClr val="FFFF00"/>
                </a:solidFill>
              </a:rPr>
              <a:t/>
            </a:r>
            <a:br>
              <a:rPr lang="it-IT" b="1" i="1" dirty="0">
                <a:solidFill>
                  <a:srgbClr val="FFFF00"/>
                </a:solidFill>
              </a:rPr>
            </a:br>
            <a:endParaRPr lang="it-IT" b="1" i="1" dirty="0">
              <a:solidFill>
                <a:srgbClr val="FFFF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534778" y="2268896"/>
            <a:ext cx="4276467" cy="3923575"/>
          </a:xfrm>
        </p:spPr>
        <p:txBody>
          <a:bodyPr>
            <a:normAutofit fontScale="70000" lnSpcReduction="20000"/>
          </a:bodyPr>
          <a:lstStyle/>
          <a:p>
            <a:r>
              <a:rPr lang="it-IT" sz="2600" dirty="0">
                <a:solidFill>
                  <a:srgbClr val="052E65"/>
                </a:solidFill>
              </a:rPr>
              <a:t>La Fase 1 ha </a:t>
            </a:r>
            <a:r>
              <a:rPr lang="it-IT" sz="2600" dirty="0" smtClean="0">
                <a:solidFill>
                  <a:srgbClr val="052E65"/>
                </a:solidFill>
              </a:rPr>
              <a:t>avuto l’obiettivo </a:t>
            </a:r>
            <a:r>
              <a:rPr lang="it-IT" sz="2600" dirty="0">
                <a:solidFill>
                  <a:srgbClr val="052E65"/>
                </a:solidFill>
              </a:rPr>
              <a:t>di valutare la qualità progettuale, l’efficienza organizzativa e quella gestionale </a:t>
            </a:r>
            <a:r>
              <a:rPr lang="it-IT" sz="2600" dirty="0" smtClean="0">
                <a:solidFill>
                  <a:srgbClr val="052E65"/>
                </a:solidFill>
              </a:rPr>
              <a:t>dell’istituzione scolastica </a:t>
            </a:r>
            <a:r>
              <a:rPr lang="it-IT" sz="2600" dirty="0">
                <a:solidFill>
                  <a:srgbClr val="052E65"/>
                </a:solidFill>
              </a:rPr>
              <a:t>nell’attuazione dei PON Istruzione. Per realizzare questo obiettivo </a:t>
            </a:r>
            <a:r>
              <a:rPr lang="it-IT" sz="2600" dirty="0" smtClean="0">
                <a:solidFill>
                  <a:srgbClr val="052E65"/>
                </a:solidFill>
              </a:rPr>
              <a:t>è stata  </a:t>
            </a:r>
            <a:r>
              <a:rPr lang="it-IT" sz="2600" dirty="0">
                <a:solidFill>
                  <a:srgbClr val="052E65"/>
                </a:solidFill>
              </a:rPr>
              <a:t>utilizzata la tecnica dell’audit </a:t>
            </a:r>
            <a:r>
              <a:rPr lang="it-IT" sz="2600" dirty="0" smtClean="0">
                <a:solidFill>
                  <a:srgbClr val="052E65"/>
                </a:solidFill>
              </a:rPr>
              <a:t>esterno. Un Dirigente tecnico </a:t>
            </a:r>
            <a:r>
              <a:rPr lang="it-IT" sz="2600" dirty="0">
                <a:solidFill>
                  <a:srgbClr val="052E65"/>
                </a:solidFill>
              </a:rPr>
              <a:t>del MIUR </a:t>
            </a:r>
            <a:r>
              <a:rPr lang="it-IT" sz="2600" dirty="0" smtClean="0">
                <a:solidFill>
                  <a:srgbClr val="052E65"/>
                </a:solidFill>
              </a:rPr>
              <a:t>ha esaminato </a:t>
            </a:r>
            <a:r>
              <a:rPr lang="it-IT" sz="2600" dirty="0">
                <a:solidFill>
                  <a:srgbClr val="052E65"/>
                </a:solidFill>
              </a:rPr>
              <a:t>la documentazione e </a:t>
            </a:r>
            <a:r>
              <a:rPr lang="it-IT" sz="2600" dirty="0" smtClean="0">
                <a:solidFill>
                  <a:srgbClr val="052E65"/>
                </a:solidFill>
              </a:rPr>
              <a:t>condotto </a:t>
            </a:r>
            <a:r>
              <a:rPr lang="it-IT" sz="2600" dirty="0">
                <a:solidFill>
                  <a:srgbClr val="052E65"/>
                </a:solidFill>
              </a:rPr>
              <a:t>visite </a:t>
            </a:r>
            <a:r>
              <a:rPr lang="it-IT" sz="2600" dirty="0" smtClean="0">
                <a:solidFill>
                  <a:srgbClr val="052E65"/>
                </a:solidFill>
              </a:rPr>
              <a:t>nella scuola </a:t>
            </a:r>
            <a:r>
              <a:rPr lang="it-IT" sz="2600" dirty="0">
                <a:solidFill>
                  <a:srgbClr val="052E65"/>
                </a:solidFill>
              </a:rPr>
              <a:t>per parlare con gli operatori del progetto e i destinatari delle azioni. Al termine dell’analisi </a:t>
            </a:r>
            <a:r>
              <a:rPr lang="it-IT" sz="2600" dirty="0" smtClean="0">
                <a:solidFill>
                  <a:srgbClr val="052E65"/>
                </a:solidFill>
              </a:rPr>
              <a:t>ha compilato </a:t>
            </a:r>
            <a:r>
              <a:rPr lang="it-IT" sz="2600" dirty="0">
                <a:solidFill>
                  <a:srgbClr val="052E65"/>
                </a:solidFill>
              </a:rPr>
              <a:t>una scheda strutturata ed </a:t>
            </a:r>
            <a:r>
              <a:rPr lang="it-IT" sz="2600" dirty="0" smtClean="0">
                <a:solidFill>
                  <a:srgbClr val="052E65"/>
                </a:solidFill>
              </a:rPr>
              <a:t>espresso </a:t>
            </a:r>
            <a:r>
              <a:rPr lang="it-IT" sz="2600" dirty="0">
                <a:solidFill>
                  <a:srgbClr val="052E65"/>
                </a:solidFill>
              </a:rPr>
              <a:t>giudizi sintetici sui diversi aspetti della progettazione e gestione dei PON.</a:t>
            </a:r>
          </a:p>
          <a:p>
            <a:r>
              <a:rPr lang="it-IT" sz="2600" dirty="0"/>
              <a:t> 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89735" y="401829"/>
            <a:ext cx="779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FASI REALIZZATIVE DEL PROGETTO</a:t>
            </a: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1.jpg" descr="/Users/macpro/Desktop/presentazione/1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r="7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295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QUESTIONARIO FAMIGLIE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6: Diritto allo studio e successo formativo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7013613"/>
              </p:ext>
            </p:extLst>
          </p:nvPr>
        </p:nvGraphicFramePr>
        <p:xfrm>
          <a:off x="931332" y="3048533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99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QUESTIONARIO FAMIGLIE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6: Diritto allo studio e successo formativo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394629"/>
              </p:ext>
            </p:extLst>
          </p:nvPr>
        </p:nvGraphicFramePr>
        <p:xfrm>
          <a:off x="931332" y="3048533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767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QUESTIONARIO FAMIGLIE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6: Diritto allo studio e successo formativo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6845879"/>
              </p:ext>
            </p:extLst>
          </p:nvPr>
        </p:nvGraphicFramePr>
        <p:xfrm>
          <a:off x="931332" y="3048533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85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QUESTIONARIO FAMIGLIE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32" y="2582332"/>
            <a:ext cx="7253818" cy="46620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Fattore 6: Diritto allo studio e successo formativo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7058707"/>
              </p:ext>
            </p:extLst>
          </p:nvPr>
        </p:nvGraphicFramePr>
        <p:xfrm>
          <a:off x="931332" y="3048533"/>
          <a:ext cx="7253287" cy="35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4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Punti di forza e di criticità 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FATTORE 6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5545" y="2127781"/>
            <a:ext cx="3822192" cy="639762"/>
          </a:xfrm>
        </p:spPr>
        <p:txBody>
          <a:bodyPr/>
          <a:lstStyle/>
          <a:p>
            <a:r>
              <a:rPr lang="it-IT" dirty="0" smtClean="0"/>
              <a:t>PUNTO DI FORZA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04645" y="2127781"/>
            <a:ext cx="3822192" cy="639762"/>
          </a:xfrm>
        </p:spPr>
        <p:txBody>
          <a:bodyPr/>
          <a:lstStyle/>
          <a:p>
            <a:r>
              <a:rPr lang="it-IT" dirty="0" smtClean="0"/>
              <a:t>PUNTO DI CRITICITA’</a:t>
            </a:r>
            <a:endParaRPr lang="it-IT" dirty="0"/>
          </a:p>
        </p:txBody>
      </p:sp>
      <p:sp>
        <p:nvSpPr>
          <p:cNvPr id="7" name="Diamante 6"/>
          <p:cNvSpPr/>
          <p:nvPr/>
        </p:nvSpPr>
        <p:spPr>
          <a:xfrm>
            <a:off x="26812" y="2603500"/>
            <a:ext cx="4677834" cy="3534833"/>
          </a:xfrm>
          <a:prstGeom prst="diamon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famiglie riconoscono una buona capacità progettuale alla scuola, ma con ampi margini di miglioramento.</a:t>
            </a: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tella a 16 punte 8"/>
          <p:cNvSpPr/>
          <p:nvPr/>
        </p:nvSpPr>
        <p:spPr>
          <a:xfrm>
            <a:off x="3993445" y="2603500"/>
            <a:ext cx="5030610" cy="3959485"/>
          </a:xfrm>
          <a:prstGeom prst="star16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Scarsa dotazione in molti plessi di strumentazioni tecnologiche moderne. L’inclusione degli alunni disabili e stranieri non si concretizza sotto alcuni aspetti in modo evidente.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183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GRAZIE PER L’ATTENZIONE</a:t>
            </a:r>
            <a:endParaRPr lang="it-IT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4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GRUPPO PROGETTO</a:t>
            </a:r>
          </a:p>
          <a:p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it-IT" sz="44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VALUTO ERGO SUM</a:t>
            </a:r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7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0882" y="-147835"/>
            <a:ext cx="4065918" cy="2429934"/>
          </a:xfrm>
        </p:spPr>
        <p:txBody>
          <a:bodyPr/>
          <a:lstStyle/>
          <a:p>
            <a:pPr lvl="0"/>
            <a:r>
              <a:rPr lang="it-IT" b="1" i="1" dirty="0">
                <a:solidFill>
                  <a:srgbClr val="FFFF00"/>
                </a:solidFill>
              </a:rPr>
              <a:t>Osservatori INVALSI</a:t>
            </a:r>
            <a:br>
              <a:rPr lang="it-IT" b="1" i="1" dirty="0">
                <a:solidFill>
                  <a:srgbClr val="FFFF00"/>
                </a:solidFill>
              </a:rPr>
            </a:br>
            <a:r>
              <a:rPr lang="it-IT" b="1" i="1" dirty="0">
                <a:solidFill>
                  <a:srgbClr val="FFFF00"/>
                </a:solidFill>
              </a:rPr>
              <a:t>Anno Scolastico </a:t>
            </a:r>
            <a:r>
              <a:rPr lang="it-IT" b="1" i="1" dirty="0" smtClean="0">
                <a:solidFill>
                  <a:srgbClr val="FFFF00"/>
                </a:solidFill>
              </a:rPr>
              <a:t>2011</a:t>
            </a:r>
            <a:r>
              <a:rPr lang="it-IT" b="1" i="1" dirty="0">
                <a:solidFill>
                  <a:srgbClr val="FFFF00"/>
                </a:solidFill>
              </a:rPr>
              <a:t>/12 </a:t>
            </a:r>
            <a:r>
              <a:rPr lang="it-IT" b="1" i="1" dirty="0">
                <a:solidFill>
                  <a:srgbClr val="FF0000"/>
                </a:solidFill>
              </a:rPr>
              <a:t/>
            </a:r>
            <a:br>
              <a:rPr lang="it-IT" b="1" i="1" dirty="0">
                <a:solidFill>
                  <a:srgbClr val="FF0000"/>
                </a:solidFill>
              </a:rPr>
            </a:b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534779" y="1844108"/>
            <a:ext cx="4152022" cy="4577979"/>
          </a:xfrm>
        </p:spPr>
        <p:txBody>
          <a:bodyPr>
            <a:normAutofit fontScale="55000" lnSpcReduction="20000"/>
          </a:bodyPr>
          <a:lstStyle/>
          <a:p>
            <a:r>
              <a:rPr lang="it-IT" sz="3200" dirty="0" smtClean="0">
                <a:solidFill>
                  <a:srgbClr val="052E65"/>
                </a:solidFill>
              </a:rPr>
              <a:t>La Fase 2 ha identificato i punti di forza e i nodi critici del servizio scolastico offerto in un’ottica di valutazione sistemica, attraverso l’osservazione sul campo delle attività didattiche e laboratoriali, l’analisi dei principali documenti della scuola (POF e Programma annuale), e la realizzazione di interviste alle diverse componenti scolastiche. Una coppia di osservatori ha condotto visite di osservazione nella scuola, utilizzando diverse tecniche di ricerca qualitativa. A conclusione delle osservazioni è stata stilata una relazione, che ha integrato la parte qualitativa con informazioni quantitative.</a:t>
            </a:r>
          </a:p>
          <a:p>
            <a:r>
              <a:rPr lang="it-IT" sz="3200" dirty="0" smtClean="0">
                <a:solidFill>
                  <a:srgbClr val="052E65"/>
                </a:solidFill>
              </a:rPr>
              <a:t> 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89735" y="401829"/>
            <a:ext cx="779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FASI REALIZZATIVE DEL PROGETTO</a:t>
            </a: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2.jpg" descr="/Users/macpro/Desktop/presentazione/2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33" b="-8333"/>
          <a:stretch>
            <a:fillRect/>
          </a:stretch>
        </p:blipFill>
        <p:spPr>
          <a:xfrm>
            <a:off x="838200" y="1371600"/>
            <a:ext cx="3566160" cy="2897832"/>
          </a:xfrm>
        </p:spPr>
      </p:pic>
    </p:spTree>
    <p:extLst>
      <p:ext uri="{BB962C8B-B14F-4D97-AF65-F5344CB8AC3E}">
        <p14:creationId xmlns:p14="http://schemas.microsoft.com/office/powerpoint/2010/main" val="344772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0883" y="-105252"/>
            <a:ext cx="4065918" cy="2429934"/>
          </a:xfrm>
        </p:spPr>
        <p:txBody>
          <a:bodyPr/>
          <a:lstStyle/>
          <a:p>
            <a:pPr lvl="0"/>
            <a:r>
              <a:rPr lang="it-IT" b="1" i="1" dirty="0">
                <a:solidFill>
                  <a:srgbClr val="FFFF00"/>
                </a:solidFill>
              </a:rPr>
              <a:t>Scelta pista di miglioramento</a:t>
            </a:r>
            <a:br>
              <a:rPr lang="it-IT" b="1" i="1" dirty="0">
                <a:solidFill>
                  <a:srgbClr val="FFFF00"/>
                </a:solidFill>
              </a:rPr>
            </a:br>
            <a:r>
              <a:rPr lang="it-IT" b="1" i="1" dirty="0">
                <a:solidFill>
                  <a:srgbClr val="FFFF00"/>
                </a:solidFill>
              </a:rPr>
              <a:t>Anno Scolastico 2012/13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534778" y="2268895"/>
            <a:ext cx="4254941" cy="4339755"/>
          </a:xfrm>
        </p:spPr>
        <p:txBody>
          <a:bodyPr>
            <a:normAutofit fontScale="85000" lnSpcReduction="10000"/>
          </a:bodyPr>
          <a:lstStyle/>
          <a:p>
            <a:r>
              <a:rPr lang="it-IT" sz="2100" dirty="0">
                <a:solidFill>
                  <a:schemeClr val="tx2">
                    <a:lumMod val="75000"/>
                  </a:schemeClr>
                </a:solidFill>
              </a:rPr>
              <a:t>La Fase 3 ha riguardato le azioni di miglioramento. Dall’analisi dei risultati emersi nelle fasi 1 e 2, è stato elaborato un piano di miglioramento dal quale sono scaturite e proposte tre piste tra le quali scegliere. Un esperto esterno ha affiancato - in presenza e a distanza - il gruppo di valutazione interno alla scuola e ha seguito la progettazione e gestione dell’azione di miglioramento prescelta “Autovalutazione d’istituto”. Nel periodo Settembre/Aprile del </a:t>
            </a:r>
            <a:r>
              <a:rPr lang="it-IT" sz="2100" dirty="0" smtClean="0">
                <a:solidFill>
                  <a:schemeClr val="tx2">
                    <a:lumMod val="75000"/>
                  </a:schemeClr>
                </a:solidFill>
              </a:rPr>
              <a:t>presente </a:t>
            </a:r>
            <a:r>
              <a:rPr lang="it-IT" sz="2100" dirty="0">
                <a:solidFill>
                  <a:schemeClr val="tx2">
                    <a:lumMod val="75000"/>
                  </a:schemeClr>
                </a:solidFill>
              </a:rPr>
              <a:t>anno scolastico si è </a:t>
            </a:r>
            <a:r>
              <a:rPr lang="it-IT" sz="2100" dirty="0" smtClean="0">
                <a:solidFill>
                  <a:schemeClr val="tx2">
                    <a:lumMod val="75000"/>
                  </a:schemeClr>
                </a:solidFill>
              </a:rPr>
              <a:t>data concretizzazione </a:t>
            </a:r>
            <a:r>
              <a:rPr lang="it-IT" sz="210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it-IT" sz="2100" smtClean="0">
                <a:solidFill>
                  <a:schemeClr val="tx2">
                    <a:lumMod val="75000"/>
                  </a:schemeClr>
                </a:solidFill>
              </a:rPr>
              <a:t>portato </a:t>
            </a:r>
            <a:r>
              <a:rPr lang="it-IT" sz="2100" dirty="0">
                <a:solidFill>
                  <a:schemeClr val="tx2">
                    <a:lumMod val="75000"/>
                  </a:schemeClr>
                </a:solidFill>
              </a:rPr>
              <a:t>a conclusione la pista prescelta.  </a:t>
            </a:r>
          </a:p>
          <a:p>
            <a:r>
              <a:rPr lang="it-IT" dirty="0"/>
              <a:t> </a:t>
            </a:r>
          </a:p>
          <a:p>
            <a:endParaRPr lang="it-IT" dirty="0">
              <a:solidFill>
                <a:srgbClr val="052E65"/>
              </a:solidFill>
            </a:endParaRPr>
          </a:p>
          <a:p>
            <a:r>
              <a:rPr lang="it-IT" dirty="0">
                <a:solidFill>
                  <a:srgbClr val="052E65"/>
                </a:solidFill>
              </a:rPr>
              <a:t> 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89735" y="401829"/>
            <a:ext cx="779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FASI REALIZZATIVE DEL PROGETTO</a:t>
            </a: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3.jpg" descr="/Users/macpro/Desktop/presentazione/3.jpg"/>
          <p:cNvPicPr>
            <a:picLocks noGrp="1" noChangeAspect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r="7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656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MOTIVAZIONE DELLA SCELTA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7931122" cy="639762"/>
          </a:xfrm>
          <a:solidFill>
            <a:schemeClr val="accent5"/>
          </a:solidFill>
        </p:spPr>
        <p:txBody>
          <a:bodyPr/>
          <a:lstStyle/>
          <a:p>
            <a:r>
              <a:rPr lang="it-IT" dirty="0" smtClean="0"/>
              <a:t>INDICAZIONI LEGISLATIVE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01943" lvl="1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Legge 59/sull’autonomia scolastica </a:t>
            </a:r>
          </a:p>
          <a:p>
            <a:pPr marL="301943" lvl="1" indent="0">
              <a:buNone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Rendiconto della propria produttività culturale da parte delle scuole</a:t>
            </a:r>
          </a:p>
          <a:p>
            <a:pPr marL="301943" lvl="1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Regolamento 1999 art.10</a:t>
            </a:r>
          </a:p>
          <a:p>
            <a:pPr marL="301943" lvl="1" indent="0">
              <a:buNone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Verifiche del raggiungimento degli obiettivi di apprendimento e degli standard di qualità da effettuare attraverso l’INVALSI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01943" lvl="1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Decreto 286/1999</a:t>
            </a:r>
          </a:p>
          <a:p>
            <a:pPr marL="301943" lvl="1" indent="0">
              <a:buNone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Consolidamento della rendicontazione, della valutazione e della responsabilità in ordine ai risultati nella P.A.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endParaRPr lang="it-IT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MOTIVAZIONE DELLA SCELTA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6656" y="2593447"/>
            <a:ext cx="7790561" cy="123066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DAGLI ASSUNTI LEGISLATIVI ALLA DEFINIZIONE DI UN IMPIANTO DI AUTOVALUTAZIONE DEL NOSTRO SERVIZIO SCOLASTICO FINALIZZATO A….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7332" y="3838221"/>
            <a:ext cx="7789885" cy="2697163"/>
          </a:xfrm>
        </p:spPr>
        <p:txBody>
          <a:bodyPr>
            <a:normAutofit fontScale="85000" lnSpcReduction="20000"/>
          </a:bodyPr>
          <a:lstStyle/>
          <a:p>
            <a:r>
              <a:rPr lang="it-IT" sz="3600" dirty="0" smtClean="0"/>
              <a:t>Migliorare il servizio scolastico</a:t>
            </a:r>
          </a:p>
          <a:p>
            <a:r>
              <a:rPr lang="it-IT" sz="3600" dirty="0" smtClean="0"/>
              <a:t> Mettersi in discussione</a:t>
            </a:r>
          </a:p>
          <a:p>
            <a:r>
              <a:rPr lang="it-IT" sz="3600" dirty="0" smtClean="0"/>
              <a:t>Rilevare i punti di forza e i punti di debolezza dell’organizzazione scolastica</a:t>
            </a:r>
          </a:p>
          <a:p>
            <a:r>
              <a:rPr lang="it-IT" sz="3600" dirty="0" smtClean="0"/>
              <a:t>Pianificare azioni organizzative adeguate al nostro contesto e ai bisogni formativi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380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42901" y="2675467"/>
            <a:ext cx="3784600" cy="345069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CUSTOMER SATISFACTION (</a:t>
            </a:r>
            <a:r>
              <a:rPr lang="it-IT" i="1" dirty="0" smtClean="0">
                <a:solidFill>
                  <a:srgbClr val="FF6600"/>
                </a:solidFill>
              </a:rPr>
              <a:t>Soddisfazione dell’utente</a:t>
            </a:r>
            <a:r>
              <a:rPr lang="it-IT" dirty="0" smtClean="0"/>
              <a:t>)</a:t>
            </a:r>
          </a:p>
          <a:p>
            <a:pPr marL="301943" lvl="1" indent="0">
              <a:buNone/>
            </a:pPr>
            <a:r>
              <a:rPr lang="it-IT" dirty="0" smtClean="0"/>
              <a:t>RIVOLTA A TUTTI I SOGGETTI DELLA SCUOLA:</a:t>
            </a:r>
          </a:p>
          <a:p>
            <a:pPr marL="301943" lvl="1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Alunni</a:t>
            </a:r>
          </a:p>
          <a:p>
            <a:pPr marL="301943" lvl="1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Docenti</a:t>
            </a:r>
          </a:p>
          <a:p>
            <a:pPr marL="301943" lvl="1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Famiglie </a:t>
            </a:r>
          </a:p>
          <a:p>
            <a:pPr marL="301943" lvl="1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Personale ATA</a:t>
            </a:r>
          </a:p>
          <a:p>
            <a:pPr marL="301943" lvl="1" indent="0">
              <a:buNone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ATTRAVERSO LA SOMMINISTRAZIONE DI QUESTIONARI DEDICATI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Quale indagine? Con quali strumenti? </a:t>
            </a:r>
            <a:endParaRPr lang="it-IT" dirty="0"/>
          </a:p>
        </p:txBody>
      </p:sp>
      <p:sp>
        <p:nvSpPr>
          <p:cNvPr id="4" name="Segnaposto contenuto 1"/>
          <p:cNvSpPr txBox="1">
            <a:spLocks/>
          </p:cNvSpPr>
          <p:nvPr/>
        </p:nvSpPr>
        <p:spPr>
          <a:xfrm>
            <a:off x="4701822" y="2669823"/>
            <a:ext cx="3984978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5" name="Esplosione 1 4"/>
          <p:cNvSpPr/>
          <p:nvPr/>
        </p:nvSpPr>
        <p:spPr>
          <a:xfrm>
            <a:off x="4073877" y="2257777"/>
            <a:ext cx="4329289" cy="4162778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Analisi percettiva che l’intera utenza ha del servizio offerto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0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'onda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5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6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7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1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Adiacenza.thmx</Template>
  <TotalTime>779</TotalTime>
  <Words>1951</Words>
  <Application>Microsoft Macintosh PowerPoint</Application>
  <PresentationFormat>Presentazione su schermo (4:3)</PresentationFormat>
  <Paragraphs>249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Forma d'onda</vt:lpstr>
      <vt:lpstr>ISTITUTO COMPRENSIVO STATALE “Moro – Lamanna” Mesoraca - Kr</vt:lpstr>
      <vt:lpstr>UN SALUTO DI</vt:lpstr>
      <vt:lpstr>IL GRUPPO DI LAVORO</vt:lpstr>
      <vt:lpstr>Audit  Scuola Media Lamanna Anno Scolastico 2009/10 </vt:lpstr>
      <vt:lpstr>Osservatori INVALSI Anno Scolastico 2011/12  </vt:lpstr>
      <vt:lpstr>Scelta pista di miglioramento Anno Scolastico 2012/13</vt:lpstr>
      <vt:lpstr>MOTIVAZIONE DELLA SCELTA</vt:lpstr>
      <vt:lpstr>MOTIVAZIONE DELLA SCELTA</vt:lpstr>
      <vt:lpstr>Quale indagine? Con quali strumenti? </vt:lpstr>
      <vt:lpstr>IL QUESTIONARIO FAMIGLIE</vt:lpstr>
      <vt:lpstr>IL QUESTIONARIO FAMIGLIE</vt:lpstr>
      <vt:lpstr>IL QUESTIONARIO FAMIGLIE</vt:lpstr>
      <vt:lpstr>LA VALUTAZIONE DELL’INDAGINE</vt:lpstr>
      <vt:lpstr>LA VALUTAZIONE DELL’INDAGINE</vt:lpstr>
      <vt:lpstr>IL QUESTIONARIO FAMIGLIE</vt:lpstr>
      <vt:lpstr>IL QUESTIONARIO FAMIGLIE</vt:lpstr>
      <vt:lpstr>IL QUESTIONARIO FAMIGLIE</vt:lpstr>
      <vt:lpstr>IL QUESTIONARIO FAMIGLIE</vt:lpstr>
      <vt:lpstr>IL QUESTIONARIO FAMIGLIE</vt:lpstr>
      <vt:lpstr>Punti di forza e criticità  Fattore 1</vt:lpstr>
      <vt:lpstr>IL QUESTIONARIO FAMIGLIE</vt:lpstr>
      <vt:lpstr>IL QUESTIONARIO FAMIGLIE</vt:lpstr>
      <vt:lpstr>IL QUESTIONARIO FAMIGLIE</vt:lpstr>
      <vt:lpstr>IL QUESTIONARIO FAMIGLIE</vt:lpstr>
      <vt:lpstr>Punti di forza e di criticita’ FATTORE 2</vt:lpstr>
      <vt:lpstr>IL QUESTIONARIO FAMIGLIE</vt:lpstr>
      <vt:lpstr>IL QUESTIONARIO FAMIGLIE</vt:lpstr>
      <vt:lpstr>IL QUESTIONARIO FAMIGLIE</vt:lpstr>
      <vt:lpstr>IL QUESTIONARIO FAMIGLIE</vt:lpstr>
      <vt:lpstr>Punti di forza e di criticità FATTORE 3</vt:lpstr>
      <vt:lpstr>IL QUESTIONARIO FAMIGLIE</vt:lpstr>
      <vt:lpstr>IL QUESTIONARIO FAMIGLIE</vt:lpstr>
      <vt:lpstr>IL QUESTIONARIO FAMIGLIE</vt:lpstr>
      <vt:lpstr>IL QUESTIONARIO FAMIGLIE</vt:lpstr>
      <vt:lpstr>Punti di forza e criticità  FATTORE 4</vt:lpstr>
      <vt:lpstr>IL QUESTIONARIO FAMIGLIE</vt:lpstr>
      <vt:lpstr>IL QUESTIONARIO FAMIGLIE</vt:lpstr>
      <vt:lpstr>IL QUESTIONARIO FAMIGLIE</vt:lpstr>
      <vt:lpstr>Punti di forza e criticità FATTORE 5</vt:lpstr>
      <vt:lpstr>IL QUESTIONARIO FAMIGLIE</vt:lpstr>
      <vt:lpstr>IL QUESTIONARIO FAMIGLIE</vt:lpstr>
      <vt:lpstr>IL QUESTIONARIO FAMIGLIE</vt:lpstr>
      <vt:lpstr>IL QUESTIONARIO FAMIGLIE</vt:lpstr>
      <vt:lpstr>Punti di forza e di criticità  FATTORE 6</vt:lpstr>
      <vt:lpstr>GRAZIE PER L’ATTENZIONE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STATALE “Moro – Lamanna” Mesoraca - Kr</dc:title>
  <dc:creator>macpro</dc:creator>
  <cp:lastModifiedBy>macpro</cp:lastModifiedBy>
  <cp:revision>55</cp:revision>
  <dcterms:created xsi:type="dcterms:W3CDTF">2013-04-16T17:36:13Z</dcterms:created>
  <dcterms:modified xsi:type="dcterms:W3CDTF">2013-04-22T06:18:20Z</dcterms:modified>
</cp:coreProperties>
</file>